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347" r:id="rId3"/>
    <p:sldId id="279" r:id="rId4"/>
    <p:sldId id="345" r:id="rId5"/>
    <p:sldId id="371" r:id="rId6"/>
    <p:sldId id="466" r:id="rId7"/>
    <p:sldId id="467" r:id="rId8"/>
    <p:sldId id="468" r:id="rId9"/>
    <p:sldId id="469" r:id="rId10"/>
    <p:sldId id="470" r:id="rId11"/>
    <p:sldId id="323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A5A6"/>
    <a:srgbClr val="F4B4A0"/>
    <a:srgbClr val="40BAD2"/>
    <a:srgbClr val="FAA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53"/>
    <p:restoredTop sz="94497"/>
  </p:normalViewPr>
  <p:slideViewPr>
    <p:cSldViewPr snapToGrid="0">
      <p:cViewPr>
        <p:scale>
          <a:sx n="100" d="100"/>
          <a:sy n="100" d="100"/>
        </p:scale>
        <p:origin x="56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2026-10-04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2026-10-04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2026-10-04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2026-10-04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2026-10-04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2026-10-04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2026-10-04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2026-10-04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2026-10-04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2026-10-04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2026-10-04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2026-10-04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oshxAJGrwMU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2.jp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5FF95-900D-9834-176D-82EFE8BBD1D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Connecting programs and proof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08F123-63E8-4935-28E0-DEFEE1D34C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K. Rustan M. Leino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9344E3-1C2D-512C-B572-72F4E6D66DDB}"/>
              </a:ext>
            </a:extLst>
          </p:cNvPr>
          <p:cNvSpPr txBox="1"/>
          <p:nvPr/>
        </p:nvSpPr>
        <p:spPr>
          <a:xfrm>
            <a:off x="6474373" y="5401098"/>
            <a:ext cx="258041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5 October 2026</a:t>
            </a:r>
            <a:br>
              <a:rPr lang="en-US" sz="1100" dirty="0">
                <a:solidFill>
                  <a:schemeClr val="bg1"/>
                </a:solidFill>
              </a:rPr>
            </a:br>
            <a:r>
              <a:rPr lang="en-US" sz="1100" dirty="0">
                <a:solidFill>
                  <a:schemeClr val="bg1"/>
                </a:solidFill>
              </a:rPr>
              <a:t>SPLASH/ISSTA 2026 summer school</a:t>
            </a:r>
            <a:br>
              <a:rPr lang="en-US" sz="1100" dirty="0">
                <a:solidFill>
                  <a:schemeClr val="bg1"/>
                </a:solidFill>
              </a:rPr>
            </a:br>
            <a:r>
              <a:rPr lang="en-US" sz="1100" dirty="0">
                <a:solidFill>
                  <a:schemeClr val="bg1"/>
                </a:solidFill>
              </a:rPr>
              <a:t>Oakland, CA, USA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272A6E7-967D-7F21-15CD-E23A84A28C0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09208" y="5278528"/>
            <a:ext cx="975193" cy="173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625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90979-1AE8-D30F-D4D9-B8774F325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 of tutorial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EEF7E1-EEEA-0213-91B6-F000A0CCF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/>
          </a:p>
          <a:p>
            <a:r>
              <a:rPr lang="en-US" sz="2800" dirty="0"/>
              <a:t>Demonstrate writing and debugging proofs of</a:t>
            </a:r>
          </a:p>
          <a:p>
            <a:pPr lvl="1"/>
            <a:r>
              <a:rPr lang="en-US" sz="2400" dirty="0"/>
              <a:t>Imperative programs</a:t>
            </a:r>
          </a:p>
          <a:p>
            <a:pPr lvl="1"/>
            <a:r>
              <a:rPr lang="en-US" sz="2400" dirty="0"/>
              <a:t>Functional programs</a:t>
            </a:r>
          </a:p>
          <a:p>
            <a:pPr lvl="1"/>
            <a:r>
              <a:rPr lang="en-US" sz="2400" dirty="0"/>
              <a:t>Math theorems</a:t>
            </a:r>
          </a:p>
          <a:p>
            <a:r>
              <a:rPr lang="en-US" sz="2800" dirty="0"/>
              <a:t>Entice you to use Dafny for your next programming and proof project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20826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0DF33-4E3A-09C1-E405-433A24B79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r>
              <a:rPr lang="en-US" dirty="0"/>
              <a:t>Language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1C7C5-5C06-1CA2-F716-73C14CE14C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7" y="864108"/>
            <a:ext cx="4431453" cy="5252212"/>
          </a:xfrm>
        </p:spPr>
        <p:txBody>
          <a:bodyPr>
            <a:normAutofit/>
          </a:bodyPr>
          <a:lstStyle/>
          <a:p>
            <a:r>
              <a:rPr lang="en-US" sz="2800" dirty="0"/>
              <a:t>Dafny   (</a:t>
            </a:r>
            <a:r>
              <a:rPr lang="en-US" sz="2800" dirty="0" err="1">
                <a:latin typeface="Lucida Sans Typewriter" panose="020B0509030504030204" pitchFamily="49" charset="77"/>
              </a:rPr>
              <a:t>dafny</a:t>
            </a:r>
            <a:r>
              <a:rPr lang="en-US" sz="2400" dirty="0" err="1">
                <a:latin typeface="Lucida Sans Typewriter" panose="020B0509030504030204" pitchFamily="49" charset="77"/>
              </a:rPr>
              <a:t>.</a:t>
            </a:r>
            <a:r>
              <a:rPr lang="en-US" sz="2800" dirty="0" err="1">
                <a:latin typeface="Lucida Sans Typewriter" panose="020B0509030504030204" pitchFamily="49" charset="77"/>
              </a:rPr>
              <a:t>org</a:t>
            </a:r>
            <a:r>
              <a:rPr lang="en-US" sz="2800" dirty="0"/>
              <a:t>)</a:t>
            </a:r>
          </a:p>
          <a:p>
            <a:r>
              <a:rPr lang="en-US" sz="2800" dirty="0"/>
              <a:t>Programming language</a:t>
            </a:r>
          </a:p>
          <a:p>
            <a:pPr lvl="1"/>
            <a:r>
              <a:rPr lang="en-US" sz="2400" dirty="0"/>
              <a:t>Verification-aware</a:t>
            </a:r>
            <a:br>
              <a:rPr lang="en-US" sz="2400" dirty="0"/>
            </a:br>
            <a:r>
              <a:rPr lang="en-US" sz="2400" dirty="0"/>
              <a:t>(proof-oriented)</a:t>
            </a:r>
          </a:p>
          <a:p>
            <a:r>
              <a:rPr lang="en-US" sz="2800" dirty="0"/>
              <a:t>Constructs for</a:t>
            </a:r>
          </a:p>
          <a:p>
            <a:pPr lvl="1"/>
            <a:r>
              <a:rPr lang="en-US" sz="2400" dirty="0"/>
              <a:t>Imperative programming</a:t>
            </a:r>
          </a:p>
          <a:p>
            <a:pPr lvl="1"/>
            <a:r>
              <a:rPr lang="en-US" sz="2400" dirty="0"/>
              <a:t>Functional programming</a:t>
            </a:r>
          </a:p>
          <a:p>
            <a:pPr lvl="1"/>
            <a:r>
              <a:rPr lang="en-US" sz="2400" dirty="0"/>
              <a:t>Specifications</a:t>
            </a:r>
          </a:p>
          <a:p>
            <a:pPr lvl="1"/>
            <a:r>
              <a:rPr lang="en-US" sz="2400" dirty="0"/>
              <a:t>Proofs</a:t>
            </a:r>
          </a:p>
          <a:p>
            <a:r>
              <a:rPr lang="en-US" sz="2800" dirty="0"/>
              <a:t>VS Code integration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2095EE-5F65-73B6-7389-4CCEC8340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7680" y="1123837"/>
            <a:ext cx="3474720" cy="2884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314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0DF33-4E3A-09C1-E405-433A24B79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r>
              <a:rPr lang="en-US" dirty="0"/>
              <a:t>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1C7C5-5C06-1CA2-F716-73C14CE14C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7" y="864108"/>
            <a:ext cx="4431453" cy="5252212"/>
          </a:xfrm>
        </p:spPr>
        <p:txBody>
          <a:bodyPr>
            <a:normAutofit/>
          </a:bodyPr>
          <a:lstStyle/>
          <a:p>
            <a:r>
              <a:rPr lang="en-US" sz="2800" dirty="0"/>
              <a:t>Static verifier</a:t>
            </a:r>
          </a:p>
          <a:p>
            <a:r>
              <a:rPr lang="en-US" sz="2800" dirty="0"/>
              <a:t>Compilers from Dafny to</a:t>
            </a:r>
          </a:p>
          <a:p>
            <a:pPr lvl="1"/>
            <a:r>
              <a:rPr lang="en-US" sz="2600" dirty="0"/>
              <a:t>Java</a:t>
            </a:r>
          </a:p>
          <a:p>
            <a:pPr lvl="1"/>
            <a:r>
              <a:rPr lang="en-US" sz="2600" dirty="0"/>
              <a:t>C#</a:t>
            </a:r>
          </a:p>
          <a:p>
            <a:pPr lvl="1"/>
            <a:r>
              <a:rPr lang="en-US" sz="2600" dirty="0"/>
              <a:t>JavaScript</a:t>
            </a:r>
          </a:p>
          <a:p>
            <a:pPr lvl="1"/>
            <a:r>
              <a:rPr lang="en-US" sz="2600" dirty="0"/>
              <a:t>Go</a:t>
            </a:r>
          </a:p>
          <a:p>
            <a:pPr lvl="1"/>
            <a:r>
              <a:rPr lang="en-US" sz="2600" dirty="0"/>
              <a:t>Python</a:t>
            </a:r>
          </a:p>
          <a:p>
            <a:pPr lvl="1"/>
            <a:r>
              <a:rPr lang="en-US" sz="2600" dirty="0"/>
              <a:t>Rust</a:t>
            </a:r>
            <a:endParaRPr lang="en-US" sz="2400" dirty="0"/>
          </a:p>
          <a:p>
            <a:r>
              <a:rPr lang="en-US" sz="2800" dirty="0"/>
              <a:t>Auditor</a:t>
            </a:r>
          </a:p>
          <a:p>
            <a:r>
              <a:rPr lang="en-US" sz="2800" dirty="0"/>
              <a:t>Test generator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2095EE-5F65-73B6-7389-4CCEC8340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7680" y="1123837"/>
            <a:ext cx="3474720" cy="2884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926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document discusses the formalization of the semantics of the Intermediate Verification Language (IVL) B3, including its Verification Condition (VC) Generator, and a proof of its soundness.&#10;&#10;AI-generated content may be incorrect.">
            <a:extLst>
              <a:ext uri="{FF2B5EF4-FFF2-40B4-BE49-F238E27FC236}">
                <a16:creationId xmlns:a16="http://schemas.microsoft.com/office/drawing/2014/main" id="{C0F87DCC-5533-A3DB-D053-7DAA01D643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314" t="8702" r="11462"/>
          <a:stretch>
            <a:fillRect/>
          </a:stretch>
        </p:blipFill>
        <p:spPr>
          <a:xfrm rot="188739">
            <a:off x="6008917" y="5075190"/>
            <a:ext cx="4489785" cy="6436948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C7C7DEA-D663-64FB-BC8E-07EDDEE79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uses of Dafny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576BFA-E325-75CF-F573-37EC660D9F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9508" y="194016"/>
            <a:ext cx="7315200" cy="5648838"/>
          </a:xfrm>
        </p:spPr>
        <p:txBody>
          <a:bodyPr>
            <a:normAutofit/>
          </a:bodyPr>
          <a:lstStyle/>
          <a:p>
            <a:r>
              <a:rPr lang="en-US" sz="2800" dirty="0"/>
              <a:t>Teaching</a:t>
            </a:r>
          </a:p>
          <a:p>
            <a:pPr lvl="1"/>
            <a:r>
              <a:rPr lang="en-US" sz="2400" dirty="0"/>
              <a:t>Over a decade, many universities</a:t>
            </a:r>
          </a:p>
          <a:p>
            <a:endParaRPr lang="en-US" sz="2800" dirty="0"/>
          </a:p>
          <a:p>
            <a:r>
              <a:rPr lang="en-US" sz="2800" dirty="0"/>
              <a:t>Industrial use</a:t>
            </a:r>
          </a:p>
          <a:p>
            <a:pPr lvl="1"/>
            <a:r>
              <a:rPr lang="en-US" sz="2400" dirty="0"/>
              <a:t>AWS’s authorization engine</a:t>
            </a:r>
            <a:br>
              <a:rPr lang="en-US" sz="2400" dirty="0"/>
            </a:br>
            <a:r>
              <a:rPr lang="en-US" sz="2000" dirty="0"/>
              <a:t>  Paper at ICSE 2025.</a:t>
            </a:r>
            <a:br>
              <a:rPr lang="en-US" sz="2000" dirty="0"/>
            </a:br>
            <a:r>
              <a:rPr lang="en-US" sz="2000" dirty="0"/>
              <a:t>  Talk at AWS </a:t>
            </a:r>
            <a:r>
              <a:rPr lang="en-US" sz="2000" dirty="0" err="1"/>
              <a:t>re:Inforce</a:t>
            </a:r>
            <a:r>
              <a:rPr lang="en-US" sz="2000" dirty="0"/>
              <a:t> 2024:</a:t>
            </a:r>
            <a:br>
              <a:rPr lang="en-US" sz="2000" dirty="0"/>
            </a:br>
            <a:r>
              <a:rPr lang="en-US" sz="2000" dirty="0"/>
              <a:t>  </a:t>
            </a:r>
            <a:r>
              <a:rPr lang="en-US" sz="2000" dirty="0">
                <a:hlinkClick r:id="rId3"/>
              </a:rPr>
              <a:t>https://youtu.be/oshxAJGrwMU</a:t>
            </a:r>
            <a:endParaRPr lang="en-US" sz="2400" dirty="0"/>
          </a:p>
          <a:p>
            <a:endParaRPr lang="en-US" sz="2800" dirty="0"/>
          </a:p>
          <a:p>
            <a:r>
              <a:rPr lang="en-US" sz="2800" dirty="0"/>
              <a:t>Research projects</a:t>
            </a:r>
          </a:p>
          <a:p>
            <a:pPr lvl="1"/>
            <a:r>
              <a:rPr lang="en-US" sz="2600" dirty="0"/>
              <a:t>Ironclad Apps, </a:t>
            </a:r>
            <a:r>
              <a:rPr lang="en-US" sz="2600" dirty="0" err="1"/>
              <a:t>IronFleet</a:t>
            </a:r>
            <a:r>
              <a:rPr lang="en-US" sz="2600" dirty="0"/>
              <a:t>, Armada, Vale, …</a:t>
            </a:r>
          </a:p>
          <a:p>
            <a:pPr lvl="1"/>
            <a:r>
              <a:rPr lang="en-US" sz="2600" dirty="0"/>
              <a:t>Meta theory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0E5878-076A-9C7F-2E94-1511D965F5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28977">
            <a:off x="7920629" y="2322757"/>
            <a:ext cx="3891191" cy="22124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BFC7AD0-649A-5426-A4CF-E0F2486FFF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557" y="1123837"/>
            <a:ext cx="1791908" cy="148728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E512DB2-3EE0-7ED0-5052-E9D9BF2727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75413">
            <a:off x="8788157" y="-30881"/>
            <a:ext cx="1894890" cy="2458236"/>
          </a:xfrm>
          <a:prstGeom prst="rect">
            <a:avLst/>
          </a:prstGeom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74B164-C09E-9B09-5193-4384A63CAA03}"/>
              </a:ext>
            </a:extLst>
          </p:cNvPr>
          <p:cNvSpPr txBox="1"/>
          <p:nvPr/>
        </p:nvSpPr>
        <p:spPr>
          <a:xfrm rot="206331">
            <a:off x="9598250" y="6041120"/>
            <a:ext cx="1415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ITP 2026</a:t>
            </a:r>
          </a:p>
        </p:txBody>
      </p:sp>
    </p:spTree>
    <p:extLst>
      <p:ext uri="{BB962C8B-B14F-4D97-AF65-F5344CB8AC3E}">
        <p14:creationId xmlns:p14="http://schemas.microsoft.com/office/powerpoint/2010/main" val="183021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E747D-CA94-E756-C238-2FCEAC368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Demonstrations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AB3802-BBBB-8A83-A1EE-CA867A6AC6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611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E1BA6FE-4B8A-B65D-811D-F25910373524}"/>
              </a:ext>
            </a:extLst>
          </p:cNvPr>
          <p:cNvSpPr txBox="1"/>
          <p:nvPr/>
        </p:nvSpPr>
        <p:spPr>
          <a:xfrm>
            <a:off x="2343150" y="420612"/>
            <a:ext cx="8299450" cy="6016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1111"/>
              </a:lnSpc>
              <a:buNone/>
            </a:pPr>
            <a:r>
              <a:rPr lang="en-US" sz="12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newtype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>
                <a:solidFill>
                  <a:srgbClr val="CF222E"/>
                </a:solidFill>
                <a:effectLst/>
                <a:latin typeface="Fira Code" panose="020B0809050000020004" pitchFamily="49" charset="0"/>
              </a:rPr>
              <a:t>int32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= x: </a:t>
            </a:r>
            <a:r>
              <a:rPr lang="en-US" sz="1200" b="0" dirty="0">
                <a:solidFill>
                  <a:srgbClr val="CF222E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| 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-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0x8000_0000 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&lt;=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x 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0x8000_0000</a:t>
            </a:r>
            <a:b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</a:br>
            <a:endParaRPr lang="en-US" sz="1200" b="0" dirty="0">
              <a:solidFill>
                <a:srgbClr val="202020"/>
              </a:solidFill>
              <a:effectLst/>
              <a:latin typeface="Fira Code" panose="020B0809050000020004" pitchFamily="49" charset="0"/>
            </a:endParaRPr>
          </a:p>
          <a:p>
            <a:pPr>
              <a:lnSpc>
                <a:spcPct val="111111"/>
              </a:lnSpc>
              <a:buNone/>
            </a:pPr>
            <a:r>
              <a:rPr lang="en-US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datatype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>
                <a:solidFill>
                  <a:srgbClr val="CF222E"/>
                </a:solidFill>
                <a:effectLst/>
                <a:latin typeface="Fira Code" panose="020B0809050000020004" pitchFamily="49" charset="0"/>
              </a:rPr>
              <a:t>Option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&lt;</a:t>
            </a:r>
            <a:r>
              <a:rPr lang="en-US" sz="1200" b="0" dirty="0">
                <a:solidFill>
                  <a:srgbClr val="CF222E"/>
                </a:solidFill>
                <a:effectLst/>
                <a:latin typeface="Fira Code" panose="020B0809050000020004" pitchFamily="49" charset="0"/>
              </a:rPr>
              <a:t>T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&gt; = None | </a:t>
            </a:r>
            <a:r>
              <a:rPr lang="en-US" sz="1200" b="0" dirty="0">
                <a:solidFill>
                  <a:srgbClr val="8250DF"/>
                </a:solidFill>
                <a:effectLst/>
                <a:latin typeface="Fira Code" panose="020B0809050000020004" pitchFamily="49" charset="0"/>
              </a:rPr>
              <a:t>Some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(value: </a:t>
            </a:r>
            <a:r>
              <a:rPr lang="en-US" sz="1200" b="0" dirty="0">
                <a:solidFill>
                  <a:srgbClr val="CF222E"/>
                </a:solidFill>
                <a:effectLst/>
                <a:latin typeface="Fira Code" panose="020B0809050000020004" pitchFamily="49" charset="0"/>
              </a:rPr>
              <a:t>T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pPr>
              <a:lnSpc>
                <a:spcPct val="111111"/>
              </a:lnSpc>
              <a:buNone/>
            </a:pPr>
            <a:endParaRPr lang="en-US" sz="1200" b="0" dirty="0">
              <a:solidFill>
                <a:srgbClr val="202020"/>
              </a:solidFill>
              <a:effectLst/>
              <a:latin typeface="Fira Code" panose="020B0809050000020004" pitchFamily="49" charset="0"/>
            </a:endParaRPr>
          </a:p>
          <a:p>
            <a:pPr>
              <a:lnSpc>
                <a:spcPct val="111111"/>
              </a:lnSpc>
              <a:buNone/>
            </a:pPr>
            <a:r>
              <a:rPr lang="en-US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method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 err="1">
                <a:solidFill>
                  <a:srgbClr val="8250DF"/>
                </a:solidFill>
                <a:effectLst/>
                <a:latin typeface="Fira Code" panose="020B0809050000020004" pitchFamily="49" charset="0"/>
              </a:rPr>
              <a:t>BinarySearch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(a: </a:t>
            </a:r>
            <a:r>
              <a:rPr lang="en-US" sz="1200" b="0" dirty="0">
                <a:solidFill>
                  <a:srgbClr val="CF222E"/>
                </a:solidFill>
                <a:effectLst/>
                <a:latin typeface="Fira Code" panose="020B0809050000020004" pitchFamily="49" charset="0"/>
              </a:rPr>
              <a:t>array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&lt;</a:t>
            </a:r>
            <a:r>
              <a:rPr lang="en-US" sz="1200" b="0" dirty="0">
                <a:solidFill>
                  <a:srgbClr val="CF222E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&gt;, key: </a:t>
            </a:r>
            <a:r>
              <a:rPr lang="en-US" sz="1200" b="0" dirty="0">
                <a:solidFill>
                  <a:srgbClr val="CF222E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) </a:t>
            </a:r>
            <a:r>
              <a:rPr lang="en-US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returns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(r: </a:t>
            </a:r>
            <a:r>
              <a:rPr lang="en-US" sz="1200" b="0" dirty="0">
                <a:solidFill>
                  <a:srgbClr val="CF222E"/>
                </a:solidFill>
                <a:effectLst/>
                <a:latin typeface="Fira Code" panose="020B0809050000020004" pitchFamily="49" charset="0"/>
              </a:rPr>
              <a:t>Option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&lt;</a:t>
            </a:r>
            <a:r>
              <a:rPr lang="en-US" sz="1200" b="0" dirty="0">
                <a:solidFill>
                  <a:srgbClr val="CF222E"/>
                </a:solidFill>
                <a:effectLst/>
                <a:latin typeface="Fira Code" panose="020B0809050000020004" pitchFamily="49" charset="0"/>
              </a:rPr>
              <a:t>int32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&gt;)</a:t>
            </a:r>
          </a:p>
          <a:p>
            <a:pPr>
              <a:lnSpc>
                <a:spcPct val="111111"/>
              </a:lnSpc>
              <a:buNone/>
            </a:pP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</a:t>
            </a:r>
            <a:r>
              <a:rPr lang="en-US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requires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 err="1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a.Length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0x8000_0000</a:t>
            </a:r>
          </a:p>
          <a:p>
            <a:pPr>
              <a:lnSpc>
                <a:spcPct val="111111"/>
              </a:lnSpc>
              <a:buNone/>
            </a:pP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</a:t>
            </a:r>
            <a:r>
              <a:rPr lang="en-US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requires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forall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 err="1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, j :: 0 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&lt;=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 err="1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j 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 err="1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a.Length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==&gt;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a[</a:t>
            </a:r>
            <a:r>
              <a:rPr lang="en-US" sz="1200" b="0" dirty="0" err="1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] 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&lt;=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a[j]</a:t>
            </a:r>
          </a:p>
          <a:p>
            <a:pPr>
              <a:lnSpc>
                <a:spcPct val="111111"/>
              </a:lnSpc>
              <a:buNone/>
            </a:pP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</a:t>
            </a:r>
            <a:r>
              <a:rPr lang="en-US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ensures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 err="1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r.Some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? 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==&gt;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0 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&lt;=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 err="1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r.value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as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>
                <a:solidFill>
                  <a:srgbClr val="CF222E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 err="1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a.Length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&amp;&amp;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a[</a:t>
            </a:r>
            <a:r>
              <a:rPr lang="en-US" sz="1200" b="0" dirty="0" err="1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r.value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] 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==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key</a:t>
            </a:r>
          </a:p>
          <a:p>
            <a:pPr>
              <a:lnSpc>
                <a:spcPct val="111111"/>
              </a:lnSpc>
              <a:buNone/>
            </a:pP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</a:t>
            </a:r>
            <a:r>
              <a:rPr lang="en-US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ensures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r 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==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None 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==&gt;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key 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!</a:t>
            </a:r>
            <a:r>
              <a:rPr lang="en-US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in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a[..]</a:t>
            </a:r>
          </a:p>
          <a:p>
            <a:pPr>
              <a:lnSpc>
                <a:spcPct val="111111"/>
              </a:lnSpc>
              <a:buNone/>
            </a:pP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{</a:t>
            </a:r>
          </a:p>
          <a:p>
            <a:pPr>
              <a:lnSpc>
                <a:spcPct val="111111"/>
              </a:lnSpc>
              <a:buNone/>
            </a:pP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</a:t>
            </a:r>
            <a:r>
              <a:rPr lang="en-US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var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lo, hi := 0, </a:t>
            </a:r>
            <a:r>
              <a:rPr lang="en-US" sz="1200" b="0" dirty="0" err="1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a.Length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as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int32;</a:t>
            </a:r>
          </a:p>
          <a:p>
            <a:pPr>
              <a:lnSpc>
                <a:spcPct val="111111"/>
              </a:lnSpc>
              <a:buNone/>
            </a:pP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</a:t>
            </a:r>
            <a:r>
              <a:rPr lang="en-US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while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lo 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hi</a:t>
            </a:r>
          </a:p>
          <a:p>
            <a:pPr>
              <a:lnSpc>
                <a:spcPct val="111111"/>
              </a:lnSpc>
              <a:buNone/>
            </a:pP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en-US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invariant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0 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&lt;=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lo 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&lt;=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hi 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&lt;=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 err="1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a.Length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as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int32</a:t>
            </a:r>
          </a:p>
          <a:p>
            <a:pPr>
              <a:lnSpc>
                <a:spcPct val="111111"/>
              </a:lnSpc>
              <a:buNone/>
            </a:pP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en-US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invariant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key 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!</a:t>
            </a:r>
            <a:r>
              <a:rPr lang="en-US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in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a[..lo] 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&amp;&amp;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key 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!</a:t>
            </a:r>
            <a:r>
              <a:rPr lang="en-US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in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a[hi..]</a:t>
            </a:r>
          </a:p>
          <a:p>
            <a:pPr>
              <a:lnSpc>
                <a:spcPct val="111111"/>
              </a:lnSpc>
              <a:buNone/>
            </a:pP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{</a:t>
            </a:r>
          </a:p>
          <a:p>
            <a:pPr>
              <a:lnSpc>
                <a:spcPct val="111111"/>
              </a:lnSpc>
              <a:buNone/>
            </a:pP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en-US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var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mid := lo 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+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(hi 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-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lo) 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/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2;</a:t>
            </a:r>
          </a:p>
          <a:p>
            <a:pPr>
              <a:lnSpc>
                <a:spcPct val="111111"/>
              </a:lnSpc>
              <a:buNone/>
            </a:pP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en-US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if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key 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a[mid] {</a:t>
            </a:r>
          </a:p>
          <a:p>
            <a:pPr>
              <a:lnSpc>
                <a:spcPct val="111111"/>
              </a:lnSpc>
              <a:buNone/>
            </a:pP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    hi 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:=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mid;</a:t>
            </a:r>
          </a:p>
          <a:p>
            <a:pPr>
              <a:lnSpc>
                <a:spcPct val="111111"/>
              </a:lnSpc>
              <a:buNone/>
            </a:pP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  } </a:t>
            </a:r>
            <a:r>
              <a:rPr lang="en-US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else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if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a[mid] 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key {</a:t>
            </a:r>
          </a:p>
          <a:p>
            <a:pPr>
              <a:lnSpc>
                <a:spcPct val="111111"/>
              </a:lnSpc>
              <a:buNone/>
            </a:pP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    lo 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:=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mid </a:t>
            </a:r>
            <a:r>
              <a:rPr lang="en-US" sz="12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+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1;</a:t>
            </a:r>
          </a:p>
          <a:p>
            <a:pPr>
              <a:lnSpc>
                <a:spcPct val="111111"/>
              </a:lnSpc>
              <a:buNone/>
            </a:pP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  } </a:t>
            </a:r>
            <a:r>
              <a:rPr lang="en-US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else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pPr>
              <a:lnSpc>
                <a:spcPct val="111111"/>
              </a:lnSpc>
              <a:buNone/>
            </a:pP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    </a:t>
            </a:r>
            <a:r>
              <a:rPr lang="en-US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200" b="0" dirty="0">
                <a:solidFill>
                  <a:srgbClr val="8250DF"/>
                </a:solidFill>
                <a:effectLst/>
                <a:latin typeface="Fira Code" panose="020B0809050000020004" pitchFamily="49" charset="0"/>
              </a:rPr>
              <a:t>Some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(mid);</a:t>
            </a:r>
          </a:p>
          <a:p>
            <a:pPr>
              <a:lnSpc>
                <a:spcPct val="111111"/>
              </a:lnSpc>
              <a:buNone/>
            </a:pP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  }</a:t>
            </a:r>
          </a:p>
          <a:p>
            <a:pPr>
              <a:lnSpc>
                <a:spcPct val="111111"/>
              </a:lnSpc>
              <a:buNone/>
            </a:pP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}</a:t>
            </a:r>
          </a:p>
          <a:p>
            <a:pPr>
              <a:lnSpc>
                <a:spcPct val="111111"/>
              </a:lnSpc>
              <a:buNone/>
            </a:pPr>
            <a:b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</a:br>
            <a:endParaRPr lang="en-US" sz="1200" b="0" dirty="0">
              <a:solidFill>
                <a:srgbClr val="202020"/>
              </a:solidFill>
              <a:effectLst/>
              <a:latin typeface="Fira Code" panose="020B0809050000020004" pitchFamily="49" charset="0"/>
            </a:endParaRPr>
          </a:p>
          <a:p>
            <a:pPr>
              <a:lnSpc>
                <a:spcPct val="111111"/>
              </a:lnSpc>
              <a:buNone/>
            </a:pP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</a:t>
            </a:r>
            <a:r>
              <a:rPr lang="en-US" sz="12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None;</a:t>
            </a:r>
          </a:p>
          <a:p>
            <a:pPr>
              <a:lnSpc>
                <a:spcPct val="111111"/>
              </a:lnSpc>
              <a:buNone/>
            </a:pPr>
            <a:r>
              <a:rPr lang="en-US" sz="12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39059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235BF03-CF2B-AB18-5DFC-339F33B4FBF0}"/>
              </a:ext>
            </a:extLst>
          </p:cNvPr>
          <p:cNvSpPr txBox="1"/>
          <p:nvPr/>
        </p:nvSpPr>
        <p:spPr>
          <a:xfrm>
            <a:off x="698500" y="158328"/>
            <a:ext cx="11264900" cy="6541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1111"/>
              </a:lnSpc>
              <a:buNone/>
            </a:pPr>
            <a:r>
              <a:rPr lang="en-US" sz="1800" b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function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800" b="0">
                <a:solidFill>
                  <a:srgbClr val="8250DF"/>
                </a:solidFill>
                <a:effectLst/>
                <a:latin typeface="Fira Code" panose="020B0809050000020004" pitchFamily="49" charset="0"/>
              </a:rPr>
              <a:t>Sum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(s: </a:t>
            </a:r>
            <a:r>
              <a:rPr lang="en-US" sz="1800" b="0">
                <a:solidFill>
                  <a:srgbClr val="CF222E"/>
                </a:solidFill>
                <a:effectLst/>
                <a:latin typeface="Fira Code" panose="020B0809050000020004" pitchFamily="49" charset="0"/>
              </a:rPr>
              <a:t>seq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&lt;</a:t>
            </a:r>
            <a:r>
              <a:rPr lang="en-US" sz="1800" b="0">
                <a:solidFill>
                  <a:srgbClr val="CF222E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&gt;, lo: </a:t>
            </a:r>
            <a:r>
              <a:rPr lang="en-US" sz="1800" b="0">
                <a:solidFill>
                  <a:srgbClr val="CF222E"/>
                </a:solidFill>
                <a:effectLst/>
                <a:latin typeface="Fira Code" panose="020B0809050000020004" pitchFamily="49" charset="0"/>
              </a:rPr>
              <a:t>nat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, hi: </a:t>
            </a:r>
            <a:r>
              <a:rPr lang="en-US" sz="1800" b="0">
                <a:solidFill>
                  <a:srgbClr val="CF222E"/>
                </a:solidFill>
                <a:effectLst/>
                <a:latin typeface="Fira Code" panose="020B0809050000020004" pitchFamily="49" charset="0"/>
              </a:rPr>
              <a:t>nat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): </a:t>
            </a:r>
            <a:r>
              <a:rPr lang="en-US" sz="1800" b="0">
                <a:solidFill>
                  <a:srgbClr val="CF222E"/>
                </a:solidFill>
                <a:effectLst/>
                <a:latin typeface="Fira Code" panose="020B0809050000020004" pitchFamily="49" charset="0"/>
              </a:rPr>
              <a:t>int</a:t>
            </a:r>
            <a:endParaRPr lang="en-US" sz="1800" b="0">
              <a:solidFill>
                <a:srgbClr val="202020"/>
              </a:solidFill>
              <a:effectLst/>
              <a:latin typeface="Fira Code" panose="020B0809050000020004" pitchFamily="49" charset="0"/>
            </a:endParaRPr>
          </a:p>
          <a:p>
            <a:pPr>
              <a:lnSpc>
                <a:spcPct val="111111"/>
              </a:lnSpc>
              <a:buNone/>
            </a:pP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</a:t>
            </a:r>
            <a:r>
              <a:rPr lang="en-US" sz="1800" b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requires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lo </a:t>
            </a:r>
            <a:r>
              <a:rPr lang="en-US" sz="1800" b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&lt;=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hi </a:t>
            </a:r>
            <a:r>
              <a:rPr lang="en-US" sz="1800" b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&lt;=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|s|</a:t>
            </a:r>
          </a:p>
          <a:p>
            <a:pPr>
              <a:lnSpc>
                <a:spcPct val="111111"/>
              </a:lnSpc>
              <a:buNone/>
            </a:pP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{</a:t>
            </a:r>
          </a:p>
          <a:p>
            <a:pPr>
              <a:lnSpc>
                <a:spcPct val="111111"/>
              </a:lnSpc>
              <a:buNone/>
            </a:pP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</a:t>
            </a:r>
            <a:r>
              <a:rPr lang="en-US" sz="1800" b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if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lo </a:t>
            </a:r>
            <a:r>
              <a:rPr lang="en-US" sz="1800" b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==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hi </a:t>
            </a:r>
            <a:r>
              <a:rPr lang="en-US" sz="1800" b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then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0 </a:t>
            </a:r>
            <a:r>
              <a:rPr lang="en-US" sz="1800" b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else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800" b="0">
                <a:solidFill>
                  <a:srgbClr val="8250DF"/>
                </a:solidFill>
                <a:effectLst/>
                <a:latin typeface="Fira Code" panose="020B0809050000020004" pitchFamily="49" charset="0"/>
              </a:rPr>
              <a:t>Sum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(s, lo, hi </a:t>
            </a:r>
            <a:r>
              <a:rPr lang="en-US" sz="1800" b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-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1) </a:t>
            </a:r>
            <a:r>
              <a:rPr lang="en-US" sz="1800" b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+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s[hi </a:t>
            </a:r>
            <a:r>
              <a:rPr lang="en-US" sz="1800" b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-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1]</a:t>
            </a:r>
          </a:p>
          <a:p>
            <a:pPr>
              <a:lnSpc>
                <a:spcPct val="111111"/>
              </a:lnSpc>
              <a:buNone/>
            </a:pP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}</a:t>
            </a:r>
          </a:p>
          <a:p>
            <a:pPr>
              <a:lnSpc>
                <a:spcPct val="111111"/>
              </a:lnSpc>
              <a:buNone/>
            </a:pPr>
            <a:b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</a:br>
            <a:endParaRPr lang="en-US" sz="1800" b="0">
              <a:solidFill>
                <a:srgbClr val="202020"/>
              </a:solidFill>
              <a:effectLst/>
              <a:latin typeface="Fira Code" panose="020B0809050000020004" pitchFamily="49" charset="0"/>
            </a:endParaRPr>
          </a:p>
          <a:p>
            <a:pPr>
              <a:lnSpc>
                <a:spcPct val="111111"/>
              </a:lnSpc>
              <a:buNone/>
            </a:pPr>
            <a:r>
              <a:rPr lang="en-US" sz="1800" b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method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800" b="0">
                <a:solidFill>
                  <a:srgbClr val="8250DF"/>
                </a:solidFill>
                <a:effectLst/>
                <a:latin typeface="Fira Code" panose="020B0809050000020004" pitchFamily="49" charset="0"/>
              </a:rPr>
              <a:t>PrefixSum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(a: </a:t>
            </a:r>
            <a:r>
              <a:rPr lang="en-US" sz="1800" b="0">
                <a:solidFill>
                  <a:srgbClr val="CF222E"/>
                </a:solidFill>
                <a:effectLst/>
                <a:latin typeface="Fira Code" panose="020B0809050000020004" pitchFamily="49" charset="0"/>
              </a:rPr>
              <a:t>array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&lt;</a:t>
            </a:r>
            <a:r>
              <a:rPr lang="en-US" sz="1800" b="0">
                <a:solidFill>
                  <a:srgbClr val="CF222E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&gt;)</a:t>
            </a:r>
          </a:p>
          <a:p>
            <a:pPr>
              <a:lnSpc>
                <a:spcPct val="111111"/>
              </a:lnSpc>
              <a:buNone/>
            </a:pP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</a:t>
            </a:r>
            <a:r>
              <a:rPr lang="en-US" sz="1800" b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modifies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a</a:t>
            </a:r>
          </a:p>
          <a:p>
            <a:pPr>
              <a:lnSpc>
                <a:spcPct val="111111"/>
              </a:lnSpc>
              <a:buNone/>
            </a:pP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</a:t>
            </a:r>
            <a:r>
              <a:rPr lang="en-US" sz="1800" b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ensures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800" b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forall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i :: 0 </a:t>
            </a:r>
            <a:r>
              <a:rPr lang="en-US" sz="1800" b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&lt;=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i </a:t>
            </a:r>
            <a:r>
              <a:rPr lang="en-US" sz="1800" b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a.Length </a:t>
            </a:r>
            <a:r>
              <a:rPr lang="en-US" sz="1800" b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==&gt;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a[i] </a:t>
            </a:r>
            <a:r>
              <a:rPr lang="en-US" sz="1800" b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==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800" b="0">
                <a:solidFill>
                  <a:srgbClr val="8250DF"/>
                </a:solidFill>
                <a:effectLst/>
                <a:latin typeface="Fira Code" panose="020B0809050000020004" pitchFamily="49" charset="0"/>
              </a:rPr>
              <a:t>Sum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en-US" sz="1800" b="0">
                <a:solidFill>
                  <a:srgbClr val="8250DF"/>
                </a:solidFill>
                <a:effectLst/>
                <a:latin typeface="Fira Code" panose="020B0809050000020004" pitchFamily="49" charset="0"/>
              </a:rPr>
              <a:t>old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(a[..]), 0, i </a:t>
            </a:r>
            <a:r>
              <a:rPr lang="en-US" sz="1800" b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+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1)</a:t>
            </a:r>
          </a:p>
          <a:p>
            <a:pPr>
              <a:lnSpc>
                <a:spcPct val="111111"/>
              </a:lnSpc>
              <a:buNone/>
            </a:pP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{</a:t>
            </a:r>
          </a:p>
          <a:p>
            <a:pPr>
              <a:lnSpc>
                <a:spcPct val="111111"/>
              </a:lnSpc>
              <a:buNone/>
            </a:pP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</a:t>
            </a:r>
            <a:r>
              <a:rPr lang="en-US" sz="1800" b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var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ps := 0;</a:t>
            </a:r>
          </a:p>
          <a:p>
            <a:pPr>
              <a:lnSpc>
                <a:spcPct val="111111"/>
              </a:lnSpc>
              <a:buNone/>
            </a:pP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</a:t>
            </a:r>
            <a:r>
              <a:rPr lang="en-US" sz="1800" b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for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n </a:t>
            </a:r>
            <a:r>
              <a:rPr lang="en-US" sz="1800" b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:=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0 </a:t>
            </a:r>
            <a:r>
              <a:rPr lang="en-US" sz="1800" b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to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a.Length</a:t>
            </a:r>
          </a:p>
          <a:p>
            <a:pPr>
              <a:lnSpc>
                <a:spcPct val="111111"/>
              </a:lnSpc>
              <a:buNone/>
            </a:pP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en-US" sz="1800" b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invariant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800" b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forall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i :: 0 </a:t>
            </a:r>
            <a:r>
              <a:rPr lang="en-US" sz="1800" b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&lt;=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i </a:t>
            </a:r>
            <a:r>
              <a:rPr lang="en-US" sz="1800" b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n </a:t>
            </a:r>
            <a:r>
              <a:rPr lang="en-US" sz="1800" b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==&gt;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a[i] </a:t>
            </a:r>
            <a:r>
              <a:rPr lang="en-US" sz="1800" b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==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800" b="0">
                <a:solidFill>
                  <a:srgbClr val="8250DF"/>
                </a:solidFill>
                <a:effectLst/>
                <a:latin typeface="Fira Code" panose="020B0809050000020004" pitchFamily="49" charset="0"/>
              </a:rPr>
              <a:t>Sum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en-US" sz="1800" b="0">
                <a:solidFill>
                  <a:srgbClr val="8250DF"/>
                </a:solidFill>
                <a:effectLst/>
                <a:latin typeface="Fira Code" panose="020B0809050000020004" pitchFamily="49" charset="0"/>
              </a:rPr>
              <a:t>old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(a[..]), 0, i </a:t>
            </a:r>
            <a:r>
              <a:rPr lang="en-US" sz="1800" b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+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1)</a:t>
            </a:r>
          </a:p>
          <a:p>
            <a:pPr>
              <a:lnSpc>
                <a:spcPct val="111111"/>
              </a:lnSpc>
              <a:buNone/>
            </a:pP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en-US" sz="1800" b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invariant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ps </a:t>
            </a:r>
            <a:r>
              <a:rPr lang="en-US" sz="1800" b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==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800" b="0">
                <a:solidFill>
                  <a:srgbClr val="8250DF"/>
                </a:solidFill>
                <a:effectLst/>
                <a:latin typeface="Fira Code" panose="020B0809050000020004" pitchFamily="49" charset="0"/>
              </a:rPr>
              <a:t>Sum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(</a:t>
            </a:r>
            <a:r>
              <a:rPr lang="en-US" sz="1800" b="0">
                <a:solidFill>
                  <a:srgbClr val="8250DF"/>
                </a:solidFill>
                <a:effectLst/>
                <a:latin typeface="Fira Code" panose="020B0809050000020004" pitchFamily="49" charset="0"/>
              </a:rPr>
              <a:t>old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(a[..]), 0, n)</a:t>
            </a:r>
          </a:p>
          <a:p>
            <a:pPr>
              <a:lnSpc>
                <a:spcPct val="111111"/>
              </a:lnSpc>
              <a:buNone/>
            </a:pP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en-US" sz="1800" b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invariant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a[n..] </a:t>
            </a:r>
            <a:r>
              <a:rPr lang="en-US" sz="1800" b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==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800" b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old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(a[n..])</a:t>
            </a:r>
          </a:p>
          <a:p>
            <a:pPr>
              <a:lnSpc>
                <a:spcPct val="111111"/>
              </a:lnSpc>
              <a:buNone/>
            </a:pP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{</a:t>
            </a:r>
          </a:p>
          <a:p>
            <a:pPr>
              <a:lnSpc>
                <a:spcPct val="111111"/>
              </a:lnSpc>
              <a:buNone/>
            </a:pP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  a[n] </a:t>
            </a:r>
            <a:r>
              <a:rPr lang="en-US" sz="1800" b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:=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ps </a:t>
            </a:r>
            <a:r>
              <a:rPr lang="en-US" sz="1800" b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+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a[n];</a:t>
            </a:r>
          </a:p>
          <a:p>
            <a:pPr>
              <a:lnSpc>
                <a:spcPct val="111111"/>
              </a:lnSpc>
              <a:buNone/>
            </a:pP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  ps </a:t>
            </a:r>
            <a:r>
              <a:rPr lang="en-US" sz="1800" b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:=</a:t>
            </a: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a[n];</a:t>
            </a:r>
          </a:p>
          <a:p>
            <a:pPr>
              <a:lnSpc>
                <a:spcPct val="111111"/>
              </a:lnSpc>
              <a:buNone/>
            </a:pP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}</a:t>
            </a:r>
          </a:p>
          <a:p>
            <a:pPr>
              <a:lnSpc>
                <a:spcPct val="111111"/>
              </a:lnSpc>
              <a:buNone/>
            </a:pPr>
            <a:r>
              <a:rPr lang="en-US" sz="1800" b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91092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C090E87-4FCE-A2EE-B16C-3235E005A530}"/>
              </a:ext>
            </a:extLst>
          </p:cNvPr>
          <p:cNvSpPr txBox="1"/>
          <p:nvPr/>
        </p:nvSpPr>
        <p:spPr>
          <a:xfrm>
            <a:off x="1670050" y="196850"/>
            <a:ext cx="9855200" cy="6371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1111"/>
              </a:lnSpc>
              <a:buNone/>
            </a:pPr>
            <a:r>
              <a:rPr lang="en-US" sz="16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method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600" b="0" dirty="0" err="1">
                <a:solidFill>
                  <a:srgbClr val="8250DF"/>
                </a:solidFill>
                <a:effectLst/>
                <a:latin typeface="Fira Code" panose="020B0809050000020004" pitchFamily="49" charset="0"/>
              </a:rPr>
              <a:t>DetectDuplicate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(a: </a:t>
            </a:r>
            <a:r>
              <a:rPr lang="en-US" sz="1600" b="0" dirty="0">
                <a:solidFill>
                  <a:srgbClr val="CF222E"/>
                </a:solidFill>
                <a:effectLst/>
                <a:latin typeface="Fira Code" panose="020B0809050000020004" pitchFamily="49" charset="0"/>
              </a:rPr>
              <a:t>array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&lt;</a:t>
            </a:r>
            <a:r>
              <a:rPr lang="en-US" sz="1600" b="0" dirty="0">
                <a:solidFill>
                  <a:srgbClr val="CF222E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&gt;, b: </a:t>
            </a:r>
            <a:r>
              <a:rPr lang="en-US" sz="1600" b="0" dirty="0">
                <a:solidFill>
                  <a:srgbClr val="CF222E"/>
                </a:solidFill>
                <a:effectLst/>
                <a:latin typeface="Fira Code" panose="020B0809050000020004" pitchFamily="49" charset="0"/>
              </a:rPr>
              <a:t>array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&lt;</a:t>
            </a:r>
            <a:r>
              <a:rPr lang="en-US" sz="1600" b="0" dirty="0">
                <a:solidFill>
                  <a:srgbClr val="CF222E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&gt;) </a:t>
            </a:r>
            <a:r>
              <a:rPr lang="en-US" sz="16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returns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(r: </a:t>
            </a:r>
            <a:r>
              <a:rPr lang="en-US" sz="1600" b="0" dirty="0">
                <a:solidFill>
                  <a:srgbClr val="CF222E"/>
                </a:solidFill>
                <a:effectLst/>
                <a:latin typeface="Fira Code" panose="020B0809050000020004" pitchFamily="49" charset="0"/>
              </a:rPr>
              <a:t>bool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)</a:t>
            </a:r>
          </a:p>
          <a:p>
            <a:pPr>
              <a:lnSpc>
                <a:spcPct val="111111"/>
              </a:lnSpc>
              <a:buNone/>
            </a:pP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</a:t>
            </a:r>
            <a:r>
              <a:rPr lang="en-US" sz="16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requires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6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forall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600" b="0" dirty="0" err="1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:: 0 </a:t>
            </a:r>
            <a:r>
              <a:rPr lang="en-US" sz="16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&lt;=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600" b="0" dirty="0" err="1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6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600" b="0" dirty="0" err="1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a.Length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6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==&gt;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0 </a:t>
            </a:r>
            <a:r>
              <a:rPr lang="en-US" sz="16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&lt;=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a[</a:t>
            </a:r>
            <a:r>
              <a:rPr lang="en-US" sz="1600" b="0" dirty="0" err="1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] </a:t>
            </a:r>
            <a:r>
              <a:rPr lang="en-US" sz="16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65536</a:t>
            </a:r>
          </a:p>
          <a:p>
            <a:pPr>
              <a:lnSpc>
                <a:spcPct val="111111"/>
              </a:lnSpc>
              <a:buNone/>
            </a:pP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</a:t>
            </a:r>
            <a:r>
              <a:rPr lang="en-US" sz="16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requires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600" b="0" dirty="0" err="1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b.Length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6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==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65536 </a:t>
            </a:r>
            <a:r>
              <a:rPr lang="en-US" sz="16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&amp;&amp;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a </a:t>
            </a:r>
            <a:r>
              <a:rPr lang="en-US" sz="16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!=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b</a:t>
            </a:r>
          </a:p>
          <a:p>
            <a:pPr>
              <a:lnSpc>
                <a:spcPct val="111111"/>
              </a:lnSpc>
              <a:buNone/>
            </a:pP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</a:t>
            </a:r>
            <a:r>
              <a:rPr lang="en-US" sz="16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modifies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b</a:t>
            </a:r>
          </a:p>
          <a:p>
            <a:pPr>
              <a:lnSpc>
                <a:spcPct val="111111"/>
              </a:lnSpc>
              <a:buNone/>
            </a:pP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</a:t>
            </a:r>
            <a:r>
              <a:rPr lang="en-US" sz="16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ensures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r </a:t>
            </a:r>
            <a:r>
              <a:rPr lang="en-US" sz="16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&lt;=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=</a:t>
            </a:r>
            <a:r>
              <a:rPr lang="en-US" sz="16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&gt;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6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exists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600" b="0" dirty="0" err="1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, j :: 0 </a:t>
            </a:r>
            <a:r>
              <a:rPr lang="en-US" sz="16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&lt;=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600" b="0" dirty="0" err="1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6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j </a:t>
            </a:r>
            <a:r>
              <a:rPr lang="en-US" sz="16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600" b="0" dirty="0" err="1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a.Length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6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&amp;&amp;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a[</a:t>
            </a:r>
            <a:r>
              <a:rPr lang="en-US" sz="1600" b="0" dirty="0" err="1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] </a:t>
            </a:r>
            <a:r>
              <a:rPr lang="en-US" sz="16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==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a[j]</a:t>
            </a:r>
          </a:p>
          <a:p>
            <a:pPr>
              <a:lnSpc>
                <a:spcPct val="111111"/>
              </a:lnSpc>
              <a:buNone/>
            </a:pP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{</a:t>
            </a:r>
          </a:p>
          <a:p>
            <a:pPr>
              <a:lnSpc>
                <a:spcPct val="111111"/>
              </a:lnSpc>
              <a:buNone/>
            </a:pP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</a:t>
            </a:r>
            <a:r>
              <a:rPr lang="en-US" sz="16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if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65536 </a:t>
            </a:r>
            <a:r>
              <a:rPr lang="en-US" sz="16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600" b="0" dirty="0" err="1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a.Length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pPr>
              <a:lnSpc>
                <a:spcPct val="111111"/>
              </a:lnSpc>
              <a:buNone/>
            </a:pP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en-US" sz="1600" b="0" dirty="0" err="1">
                <a:solidFill>
                  <a:srgbClr val="8250DF"/>
                </a:solidFill>
                <a:effectLst/>
                <a:latin typeface="Fira Code" panose="020B0809050000020004" pitchFamily="49" charset="0"/>
              </a:rPr>
              <a:t>PigeonHolePrinciple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(65536, a[..]);</a:t>
            </a:r>
          </a:p>
          <a:p>
            <a:pPr>
              <a:lnSpc>
                <a:spcPct val="111111"/>
              </a:lnSpc>
              <a:buNone/>
            </a:pP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en-US" sz="16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6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true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;</a:t>
            </a:r>
          </a:p>
          <a:p>
            <a:pPr>
              <a:lnSpc>
                <a:spcPct val="111111"/>
              </a:lnSpc>
              <a:buNone/>
            </a:pP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}</a:t>
            </a:r>
          </a:p>
          <a:p>
            <a:pPr>
              <a:lnSpc>
                <a:spcPct val="111111"/>
              </a:lnSpc>
              <a:buNone/>
            </a:pP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</a:t>
            </a:r>
            <a:r>
              <a:rPr lang="en-US" sz="16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for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n </a:t>
            </a:r>
            <a:r>
              <a:rPr lang="en-US" sz="16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:=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0 </a:t>
            </a:r>
            <a:r>
              <a:rPr lang="en-US" sz="16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to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600" b="0" dirty="0" err="1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a.Length</a:t>
            </a:r>
            <a:endParaRPr lang="en-US" sz="1600" b="0" dirty="0">
              <a:solidFill>
                <a:srgbClr val="202020"/>
              </a:solidFill>
              <a:effectLst/>
              <a:latin typeface="Fira Code" panose="020B0809050000020004" pitchFamily="49" charset="0"/>
            </a:endParaRPr>
          </a:p>
          <a:p>
            <a:pPr>
              <a:lnSpc>
                <a:spcPct val="111111"/>
              </a:lnSpc>
              <a:buNone/>
            </a:pP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en-US" sz="16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invariant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6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forall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600" b="0" dirty="0" err="1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, j :: 0 </a:t>
            </a:r>
            <a:r>
              <a:rPr lang="en-US" sz="16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&lt;=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600" b="0" dirty="0" err="1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6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j </a:t>
            </a:r>
            <a:r>
              <a:rPr lang="en-US" sz="16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n </a:t>
            </a:r>
            <a:r>
              <a:rPr lang="en-US" sz="16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==&gt;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a[</a:t>
            </a:r>
            <a:r>
              <a:rPr lang="en-US" sz="1600" b="0" dirty="0" err="1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] </a:t>
            </a:r>
            <a:r>
              <a:rPr lang="en-US" sz="16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!=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a[j]</a:t>
            </a:r>
          </a:p>
          <a:p>
            <a:pPr>
              <a:lnSpc>
                <a:spcPct val="111111"/>
              </a:lnSpc>
              <a:buNone/>
            </a:pP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en-US" sz="16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invariant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6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forall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x :: 0 </a:t>
            </a:r>
            <a:r>
              <a:rPr lang="en-US" sz="16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&lt;=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x </a:t>
            </a:r>
            <a:r>
              <a:rPr lang="en-US" sz="16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65536 </a:t>
            </a:r>
            <a:r>
              <a:rPr lang="en-US" sz="16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==&gt;</a:t>
            </a:r>
            <a:endParaRPr lang="en-US" sz="1600" b="0" dirty="0">
              <a:solidFill>
                <a:srgbClr val="202020"/>
              </a:solidFill>
              <a:effectLst/>
              <a:latin typeface="Fira Code" panose="020B0809050000020004" pitchFamily="49" charset="0"/>
            </a:endParaRPr>
          </a:p>
          <a:p>
            <a:pPr>
              <a:lnSpc>
                <a:spcPct val="111111"/>
              </a:lnSpc>
              <a:buNone/>
            </a:pP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    (x </a:t>
            </a:r>
            <a:r>
              <a:rPr lang="en-US" sz="16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in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a[..n] </a:t>
            </a:r>
            <a:r>
              <a:rPr lang="en-US" sz="16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&lt;=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=</a:t>
            </a:r>
            <a:r>
              <a:rPr lang="en-US" sz="16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&gt;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0 </a:t>
            </a:r>
            <a:r>
              <a:rPr lang="en-US" sz="16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&lt;=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b[x] </a:t>
            </a:r>
            <a:r>
              <a:rPr lang="en-US" sz="16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n </a:t>
            </a:r>
            <a:r>
              <a:rPr lang="en-US" sz="16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&amp;&amp;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a[b[x]] </a:t>
            </a:r>
            <a:r>
              <a:rPr lang="en-US" sz="16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==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x)</a:t>
            </a:r>
          </a:p>
          <a:p>
            <a:pPr>
              <a:lnSpc>
                <a:spcPct val="111111"/>
              </a:lnSpc>
              <a:buNone/>
            </a:pP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{</a:t>
            </a:r>
          </a:p>
          <a:p>
            <a:pPr>
              <a:lnSpc>
                <a:spcPct val="111111"/>
              </a:lnSpc>
              <a:buNone/>
            </a:pP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en-US" sz="16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var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x := a[n];</a:t>
            </a:r>
          </a:p>
          <a:p>
            <a:pPr>
              <a:lnSpc>
                <a:spcPct val="111111"/>
              </a:lnSpc>
              <a:buNone/>
            </a:pP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en-US" sz="16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if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0 </a:t>
            </a:r>
            <a:r>
              <a:rPr lang="en-US" sz="16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&lt;=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b[x] </a:t>
            </a:r>
            <a:r>
              <a:rPr lang="en-US" sz="16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n </a:t>
            </a:r>
            <a:r>
              <a:rPr lang="en-US" sz="16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&amp;&amp;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a[b[x]] </a:t>
            </a:r>
            <a:r>
              <a:rPr lang="en-US" sz="16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==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x {</a:t>
            </a:r>
          </a:p>
          <a:p>
            <a:pPr>
              <a:lnSpc>
                <a:spcPct val="111111"/>
              </a:lnSpc>
              <a:buNone/>
            </a:pP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    </a:t>
            </a:r>
            <a:r>
              <a:rPr lang="en-US" sz="16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6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true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;</a:t>
            </a:r>
          </a:p>
          <a:p>
            <a:pPr>
              <a:lnSpc>
                <a:spcPct val="111111"/>
              </a:lnSpc>
              <a:buNone/>
            </a:pP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  }</a:t>
            </a:r>
          </a:p>
          <a:p>
            <a:pPr>
              <a:lnSpc>
                <a:spcPct val="111111"/>
              </a:lnSpc>
              <a:buNone/>
            </a:pP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  b[x] </a:t>
            </a:r>
            <a:r>
              <a:rPr lang="en-US" sz="16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:=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n;</a:t>
            </a:r>
          </a:p>
          <a:p>
            <a:pPr>
              <a:lnSpc>
                <a:spcPct val="111111"/>
              </a:lnSpc>
              <a:buNone/>
            </a:pP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}</a:t>
            </a:r>
          </a:p>
          <a:p>
            <a:pPr>
              <a:lnSpc>
                <a:spcPct val="111111"/>
              </a:lnSpc>
              <a:buNone/>
            </a:pP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</a:t>
            </a:r>
            <a:r>
              <a:rPr lang="en-US" sz="16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6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false</a:t>
            </a: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;</a:t>
            </a:r>
          </a:p>
          <a:p>
            <a:pPr>
              <a:lnSpc>
                <a:spcPct val="111111"/>
              </a:lnSpc>
              <a:buNone/>
            </a:pPr>
            <a:r>
              <a:rPr lang="en-US" sz="16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124213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910706C-8749-10C6-D244-241007D8093B}"/>
              </a:ext>
            </a:extLst>
          </p:cNvPr>
          <p:cNvSpPr txBox="1"/>
          <p:nvPr/>
        </p:nvSpPr>
        <p:spPr>
          <a:xfrm>
            <a:off x="2114550" y="628650"/>
            <a:ext cx="9150350" cy="5311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1111"/>
              </a:lnSpc>
              <a:buNone/>
            </a:pPr>
            <a:r>
              <a:rPr lang="en-US" sz="18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lemma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800" b="0" dirty="0" err="1">
                <a:solidFill>
                  <a:srgbClr val="8250DF"/>
                </a:solidFill>
                <a:effectLst/>
                <a:latin typeface="Fira Code" panose="020B0809050000020004" pitchFamily="49" charset="0"/>
              </a:rPr>
              <a:t>PigeonHolePrinciple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(n: </a:t>
            </a:r>
            <a:r>
              <a:rPr lang="en-US" sz="1800" b="0" dirty="0" err="1">
                <a:solidFill>
                  <a:srgbClr val="CF222E"/>
                </a:solidFill>
                <a:effectLst/>
                <a:latin typeface="Fira Code" panose="020B0809050000020004" pitchFamily="49" charset="0"/>
              </a:rPr>
              <a:t>nat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, s: </a:t>
            </a:r>
            <a:r>
              <a:rPr lang="en-US" sz="1800" b="0" dirty="0">
                <a:solidFill>
                  <a:srgbClr val="CF222E"/>
                </a:solidFill>
                <a:effectLst/>
                <a:latin typeface="Fira Code" panose="020B0809050000020004" pitchFamily="49" charset="0"/>
              </a:rPr>
              <a:t>seq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&lt;</a:t>
            </a:r>
            <a:r>
              <a:rPr lang="en-US" sz="1800" b="0" dirty="0">
                <a:solidFill>
                  <a:srgbClr val="CF222E"/>
                </a:solidFill>
                <a:effectLst/>
                <a:latin typeface="Fira Code" panose="020B0809050000020004" pitchFamily="49" charset="0"/>
              </a:rPr>
              <a:t>int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&gt;)</a:t>
            </a:r>
          </a:p>
          <a:p>
            <a:pPr>
              <a:lnSpc>
                <a:spcPct val="111111"/>
              </a:lnSpc>
              <a:buNone/>
            </a:pP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</a:t>
            </a:r>
            <a:r>
              <a:rPr lang="en-US" sz="18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requires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n </a:t>
            </a:r>
            <a:r>
              <a:rPr lang="en-US" sz="1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|s|</a:t>
            </a:r>
          </a:p>
          <a:p>
            <a:pPr>
              <a:lnSpc>
                <a:spcPct val="111111"/>
              </a:lnSpc>
              <a:buNone/>
            </a:pP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</a:t>
            </a:r>
            <a:r>
              <a:rPr lang="en-US" sz="18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requires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800" b="0" dirty="0" err="1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forall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800" b="0" dirty="0" err="1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:: 0 </a:t>
            </a:r>
            <a:r>
              <a:rPr lang="en-US" sz="1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&lt;=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800" b="0" dirty="0" err="1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|s| </a:t>
            </a:r>
            <a:r>
              <a:rPr lang="en-US" sz="1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==&gt;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0 </a:t>
            </a:r>
            <a:r>
              <a:rPr lang="en-US" sz="1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&lt;=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s[</a:t>
            </a:r>
            <a:r>
              <a:rPr lang="en-US" sz="1800" b="0" dirty="0" err="1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] </a:t>
            </a:r>
            <a:r>
              <a:rPr lang="en-US" sz="1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n</a:t>
            </a:r>
          </a:p>
          <a:p>
            <a:pPr>
              <a:lnSpc>
                <a:spcPct val="111111"/>
              </a:lnSpc>
              <a:buNone/>
            </a:pP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</a:t>
            </a:r>
            <a:r>
              <a:rPr lang="en-US" sz="18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ensures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8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exists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800" b="0" dirty="0" err="1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, j :: 0 </a:t>
            </a:r>
            <a:r>
              <a:rPr lang="en-US" sz="1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&lt;=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800" b="0" dirty="0" err="1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j </a:t>
            </a:r>
            <a:r>
              <a:rPr lang="en-US" sz="1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|s| </a:t>
            </a:r>
            <a:r>
              <a:rPr lang="en-US" sz="1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&amp;&amp;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s[</a:t>
            </a:r>
            <a:r>
              <a:rPr lang="en-US" sz="1800" b="0" dirty="0" err="1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] </a:t>
            </a:r>
            <a:r>
              <a:rPr lang="en-US" sz="1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==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s[j]</a:t>
            </a:r>
          </a:p>
          <a:p>
            <a:pPr>
              <a:lnSpc>
                <a:spcPct val="111111"/>
              </a:lnSpc>
              <a:buNone/>
            </a:pP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{</a:t>
            </a:r>
          </a:p>
          <a:p>
            <a:pPr>
              <a:lnSpc>
                <a:spcPct val="111111"/>
              </a:lnSpc>
              <a:buNone/>
            </a:pP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</a:t>
            </a:r>
            <a:r>
              <a:rPr lang="en-US" sz="18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if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8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exists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800" b="0" dirty="0" err="1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, j :: 0 </a:t>
            </a:r>
            <a:r>
              <a:rPr lang="en-US" sz="1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&lt;=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800" b="0" dirty="0" err="1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j </a:t>
            </a:r>
            <a:r>
              <a:rPr lang="en-US" sz="1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|s| </a:t>
            </a:r>
            <a:r>
              <a:rPr lang="en-US" sz="1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&amp;&amp;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s[</a:t>
            </a:r>
            <a:r>
              <a:rPr lang="en-US" sz="1800" b="0" dirty="0" err="1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] </a:t>
            </a:r>
            <a:r>
              <a:rPr lang="en-US" sz="1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==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s[j] {</a:t>
            </a:r>
          </a:p>
          <a:p>
            <a:pPr>
              <a:lnSpc>
                <a:spcPct val="111111"/>
              </a:lnSpc>
              <a:buNone/>
            </a:pP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en-US" sz="18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return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;</a:t>
            </a:r>
          </a:p>
          <a:p>
            <a:pPr>
              <a:lnSpc>
                <a:spcPct val="111111"/>
              </a:lnSpc>
              <a:buNone/>
            </a:pP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}</a:t>
            </a:r>
          </a:p>
          <a:p>
            <a:pPr>
              <a:lnSpc>
                <a:spcPct val="111111"/>
              </a:lnSpc>
              <a:buNone/>
            </a:pP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</a:t>
            </a:r>
            <a:r>
              <a:rPr lang="en-US" sz="18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var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x := n </a:t>
            </a:r>
            <a:r>
              <a:rPr lang="en-US" sz="1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-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1;</a:t>
            </a:r>
          </a:p>
          <a:p>
            <a:pPr>
              <a:lnSpc>
                <a:spcPct val="111111"/>
              </a:lnSpc>
              <a:buNone/>
            </a:pP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</a:t>
            </a:r>
            <a:r>
              <a:rPr lang="en-US" sz="18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if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x </a:t>
            </a:r>
            <a:r>
              <a:rPr lang="en-US" sz="18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in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s {</a:t>
            </a:r>
          </a:p>
          <a:p>
            <a:pPr>
              <a:lnSpc>
                <a:spcPct val="111111"/>
              </a:lnSpc>
              <a:buNone/>
            </a:pP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en-US" sz="18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var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800" b="0" dirty="0" err="1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:| 0 </a:t>
            </a:r>
            <a:r>
              <a:rPr lang="en-US" sz="1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&lt;=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800" b="0" dirty="0" err="1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</a:t>
            </a:r>
            <a:r>
              <a:rPr lang="en-US" sz="1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&lt;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|s| </a:t>
            </a:r>
            <a:r>
              <a:rPr lang="en-US" sz="1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&amp;&amp;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s[</a:t>
            </a:r>
            <a:r>
              <a:rPr lang="en-US" sz="1800" b="0" dirty="0" err="1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] </a:t>
            </a:r>
            <a:r>
              <a:rPr lang="en-US" sz="1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==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x;</a:t>
            </a:r>
          </a:p>
          <a:p>
            <a:pPr>
              <a:lnSpc>
                <a:spcPct val="111111"/>
              </a:lnSpc>
              <a:buNone/>
            </a:pP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en-US" sz="18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var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t := s[..</a:t>
            </a:r>
            <a:r>
              <a:rPr lang="en-US" sz="1800" b="0" dirty="0" err="1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i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] </a:t>
            </a:r>
            <a:r>
              <a:rPr lang="en-US" sz="1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+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s[i</a:t>
            </a:r>
            <a:r>
              <a:rPr lang="en-US" sz="1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+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1..];</a:t>
            </a:r>
          </a:p>
          <a:p>
            <a:pPr>
              <a:lnSpc>
                <a:spcPct val="111111"/>
              </a:lnSpc>
              <a:buNone/>
            </a:pP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en-US" sz="1800" b="0" dirty="0" err="1">
                <a:solidFill>
                  <a:srgbClr val="8250DF"/>
                </a:solidFill>
                <a:effectLst/>
                <a:latin typeface="Fira Code" panose="020B0809050000020004" pitchFamily="49" charset="0"/>
              </a:rPr>
              <a:t>PigeonHolePrinciple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(n </a:t>
            </a:r>
            <a:r>
              <a:rPr lang="en-US" sz="1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-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1, t);</a:t>
            </a:r>
          </a:p>
          <a:p>
            <a:pPr>
              <a:lnSpc>
                <a:spcPct val="111111"/>
              </a:lnSpc>
              <a:buNone/>
            </a:pP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} </a:t>
            </a:r>
            <a:r>
              <a:rPr lang="en-US" sz="1800" b="0" dirty="0">
                <a:solidFill>
                  <a:srgbClr val="AF00DB"/>
                </a:solidFill>
                <a:effectLst/>
                <a:latin typeface="Fira Code" panose="020B0809050000020004" pitchFamily="49" charset="0"/>
              </a:rPr>
              <a:t>else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{</a:t>
            </a:r>
          </a:p>
          <a:p>
            <a:pPr>
              <a:lnSpc>
                <a:spcPct val="111111"/>
              </a:lnSpc>
              <a:buNone/>
            </a:pP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  </a:t>
            </a:r>
            <a:r>
              <a:rPr lang="en-US" sz="1800" b="0" dirty="0" err="1">
                <a:solidFill>
                  <a:srgbClr val="8250DF"/>
                </a:solidFill>
                <a:effectLst/>
                <a:latin typeface="Fira Code" panose="020B0809050000020004" pitchFamily="49" charset="0"/>
              </a:rPr>
              <a:t>PigeonHolePrinciple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(n </a:t>
            </a:r>
            <a:r>
              <a:rPr lang="en-US" sz="1800" b="0" dirty="0">
                <a:solidFill>
                  <a:srgbClr val="000000"/>
                </a:solidFill>
                <a:effectLst/>
                <a:latin typeface="Fira Code" panose="020B0809050000020004" pitchFamily="49" charset="0"/>
              </a:rPr>
              <a:t>-</a:t>
            </a: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 1, s);</a:t>
            </a:r>
          </a:p>
          <a:p>
            <a:pPr>
              <a:lnSpc>
                <a:spcPct val="111111"/>
              </a:lnSpc>
              <a:buNone/>
            </a:pP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  }</a:t>
            </a:r>
          </a:p>
          <a:p>
            <a:pPr>
              <a:lnSpc>
                <a:spcPct val="111111"/>
              </a:lnSpc>
              <a:buNone/>
            </a:pPr>
            <a:r>
              <a:rPr lang="en-US" sz="1800" b="0" dirty="0">
                <a:solidFill>
                  <a:srgbClr val="202020"/>
                </a:solidFill>
                <a:effectLst/>
                <a:latin typeface="Fira Code" panose="020B08090500000200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070197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86BBE-B3B7-4C30-223C-A4A65C58C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DA34ED-C464-E0D0-8887-482A78F30B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/>
          </a:p>
          <a:p>
            <a:pPr marL="0" indent="0">
              <a:buNone/>
            </a:pPr>
            <a:r>
              <a:rPr lang="en-US" sz="2800" dirty="0"/>
              <a:t>Use Dafny to</a:t>
            </a:r>
          </a:p>
          <a:p>
            <a:r>
              <a:rPr lang="en-US" sz="2800" dirty="0"/>
              <a:t>Write verified programs</a:t>
            </a:r>
          </a:p>
          <a:p>
            <a:r>
              <a:rPr lang="en-US" sz="2800" dirty="0"/>
              <a:t>Write a verified component of a larger program written in some other language</a:t>
            </a:r>
          </a:p>
          <a:p>
            <a:r>
              <a:rPr lang="en-US" sz="2800" dirty="0"/>
              <a:t>Formalize models</a:t>
            </a:r>
          </a:p>
          <a:p>
            <a:r>
              <a:rPr lang="en-US" sz="2800" dirty="0"/>
              <a:t>Teach!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7DB34B-F110-B67F-4AB9-0D5581409F33}"/>
              </a:ext>
            </a:extLst>
          </p:cNvPr>
          <p:cNvSpPr txBox="1"/>
          <p:nvPr/>
        </p:nvSpPr>
        <p:spPr>
          <a:xfrm rot="20777364">
            <a:off x="8448860" y="4925938"/>
            <a:ext cx="39210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latin typeface="Rastanty Cortez" panose="020F0502020204030204" pitchFamily="34" charset="0"/>
                <a:cs typeface="Rastanty Cortez" panose="020F0502020204030204" pitchFamily="34" charset="0"/>
              </a:rPr>
              <a:t>Program safely!</a:t>
            </a:r>
          </a:p>
        </p:txBody>
      </p:sp>
    </p:spTree>
    <p:extLst>
      <p:ext uri="{BB962C8B-B14F-4D97-AF65-F5344CB8AC3E}">
        <p14:creationId xmlns:p14="http://schemas.microsoft.com/office/powerpoint/2010/main" val="1501272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18029</TotalTime>
  <Words>1014</Words>
  <Application>Microsoft Office PowerPoint</Application>
  <PresentationFormat>Widescreen</PresentationFormat>
  <Paragraphs>137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Corbel</vt:lpstr>
      <vt:lpstr>Fira Code</vt:lpstr>
      <vt:lpstr>Lucida Sans Typewriter</vt:lpstr>
      <vt:lpstr>Rastanty Cortez</vt:lpstr>
      <vt:lpstr>Wingdings 2</vt:lpstr>
      <vt:lpstr>Frame</vt:lpstr>
      <vt:lpstr>Connecting programs and proof</vt:lpstr>
      <vt:lpstr>Goals of tutorial</vt:lpstr>
      <vt:lpstr>Language</vt:lpstr>
      <vt:lpstr>Tools</vt:lpstr>
      <vt:lpstr>Some uses of Dafny</vt:lpstr>
      <vt:lpstr>Demonstrations</vt:lpstr>
      <vt:lpstr>PowerPoint Presentation</vt:lpstr>
      <vt:lpstr>PowerPoint Presentation</vt:lpstr>
      <vt:lpstr>PowerPoint Presentation</vt:lpstr>
      <vt:lpstr>PowerPoint Presentation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Partial functions by total functions</dc:title>
  <dc:creator>Leino, Rustan</dc:creator>
  <cp:lastModifiedBy>Rustan Leino</cp:lastModifiedBy>
  <cp:revision>101</cp:revision>
  <cp:lastPrinted>2024-08-16T06:07:42Z</cp:lastPrinted>
  <dcterms:created xsi:type="dcterms:W3CDTF">2024-05-08T20:26:49Z</dcterms:created>
  <dcterms:modified xsi:type="dcterms:W3CDTF">2026-10-06T02:04:27Z</dcterms:modified>
</cp:coreProperties>
</file>