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9"/>
  </p:notesMasterIdLst>
  <p:sldIdLst>
    <p:sldId id="256" r:id="rId2"/>
    <p:sldId id="327" r:id="rId3"/>
    <p:sldId id="328" r:id="rId4"/>
    <p:sldId id="332" r:id="rId5"/>
    <p:sldId id="334" r:id="rId6"/>
    <p:sldId id="335" r:id="rId7"/>
    <p:sldId id="336" r:id="rId8"/>
    <p:sldId id="337" r:id="rId9"/>
    <p:sldId id="338" r:id="rId10"/>
    <p:sldId id="279" r:id="rId11"/>
    <p:sldId id="343" r:id="rId12"/>
    <p:sldId id="345" r:id="rId13"/>
    <p:sldId id="346" r:id="rId14"/>
    <p:sldId id="280" r:id="rId15"/>
    <p:sldId id="344" r:id="rId16"/>
    <p:sldId id="342" r:id="rId17"/>
    <p:sldId id="347" r:id="rId18"/>
    <p:sldId id="348" r:id="rId19"/>
    <p:sldId id="349" r:id="rId20"/>
    <p:sldId id="340" r:id="rId21"/>
    <p:sldId id="341" r:id="rId22"/>
    <p:sldId id="350" r:id="rId23"/>
    <p:sldId id="351" r:id="rId24"/>
    <p:sldId id="352" r:id="rId25"/>
    <p:sldId id="339" r:id="rId26"/>
    <p:sldId id="333" r:id="rId27"/>
    <p:sldId id="32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A5A6"/>
    <a:srgbClr val="F4B4A0"/>
    <a:srgbClr val="40BAD2"/>
    <a:srgbClr val="FAA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17"/>
    <p:restoredTop sz="86696"/>
  </p:normalViewPr>
  <p:slideViewPr>
    <p:cSldViewPr snapToGrid="0">
      <p:cViewPr varScale="1">
        <p:scale>
          <a:sx n="119" d="100"/>
          <a:sy n="119" d="100"/>
        </p:scale>
        <p:origin x="8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22T04:47:07.538"/>
    </inkml:context>
    <inkml:brush xml:id="br0">
      <inkml:brushProperty name="width" value="0.21167" units="cm"/>
      <inkml:brushProperty name="height" value="0.21167" units="cm"/>
      <inkml:brushProperty name="color" value="#E71224"/>
    </inkml:brush>
  </inkml:definitions>
  <inkml:trace contextRef="#ctx0" brushRef="#br0">9962 1 24575,'-21'0'0,"-48"19"0,1 5 0,-9 8-1049,7-1 1,-5 6 0,-4 3 1048,2 0 0,-3 3 0,-3 2 0,-1 3-1324,10-5 0,-1 1 1,-2 2-1,0 2 1,-3 2 1323,2 1 0,-2 1 0,-1 3 0,-2 0 0,0 2 0,-2 1-287,14-10 1,0 1 0,-2 0-1,0 1 1,-1 1 0,0 1 0,0 0-1,-1 1 287,4-3 0,0 2 0,0 0 0,-1 1 0,0 0 0,0 1 0,0-1 0,0 1 0,1-1-349,-8 7 0,0-1 0,0 1 0,0 0 1,0 0-1,1 0 0,1 0 0,0 0 349,3-2 0,1 1 0,0-1 0,0 0 0,1 1 0,1-1 0,-1 1 0,1 1-193,1-1 1,0 1 0,0 0-1,1 0 1,0 1 0,0 0 0,0 0-1,1 1 193,-1 0 0,1 0 0,0 1 0,0 0 0,1 1 0,-1 0 0,0 0 0,-1 1 0,4-3 0,0-1 0,-1 2 0,0 0 0,0 0 0,0 0 0,0 1 0,0-1 0,1 0 0,0 1 0,-1 0 0,1-1 0,1 1 0,-1 0 0,0 0 0,1 0 0,0 1 0,0-1 0,0 0 0,1 0 0,-1 0 0,1 1 0,0-1 0,0 0 0,1 0 0,1-1 0,0-1 0,-11 11 0,1-1 0,1 0 0,1-1 0,0-1 0,1 0 0,2-1 0,4-4 0,0 0 0,1 0 0,1-1 0,1-1 0,1-1 0,3-1 0,-11 10 0,2 0 0,3-3 0,2-1 0,2-3 239,2-1 1,3-3 0,2-1 0,1-2-240,-10 15 0,2-2 0,3-4 858,-7 8 1,4-3-859,3-2 0,1-2 1488,6-6 0,3-4-1488,-15 21 4829,23-26-4829,16-22 3085,11-12-3085,4-6 2054,2-2-2054,-6 4 764,-8 7-764,-11 11 0,-15 13 0,-12 15 0,19-24 0,-2 4-1101,-16 16 1,-4 4 1100,-1 2 0,0 0 0,2-2 0,1-1-481,4-4 0,3-2 481,10-11 0,1-2 0,2-1 0,1 0-41,-29 34 41,18-17 0,18-20 0,9-11 0,10-11 2080,3-4-2080,3 0 1075,0-3-1075,1-8 12,0-12 0,0 5 0,2-6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22T04:47:25.737"/>
    </inkml:context>
    <inkml:brush xml:id="br0">
      <inkml:brushProperty name="width" value="0.21167" units="cm"/>
      <inkml:brushProperty name="height" value="0.21167" units="cm"/>
      <inkml:brushProperty name="color" value="#E71224"/>
    </inkml:brush>
  </inkml:definitions>
  <inkml:trace contextRef="#ctx0" brushRef="#br0">1 0 24575,'21'20'0,"20"14"0,4 5 0,7 6-2354,7 5 0,4 5 2354,-5-6 0,3 3 0,4 3 0,-9-7 0,2 1 0,3 2 0,2 1-1142,-2-2 0,2 0 0,2 2 0,4 3 1,5 4 1141,-7-5 0,5 3 0,3 2 0,3 3 0,2 1 0,1 1 0,1 0 0,-1 1-203,-7-8 1,0 1-1,2 1 1,1 1-1,0 0 1,1 0-1,1 1 1,0 0-1,1 1 1,1 0 202,-9-7 0,2 2 0,0 0 0,1 0 0,0 0 0,1 1 0,0 0 0,0 0 0,0 0 0,1 0 0,-1 0 0,1 0-222,2 2 0,0-1 0,0 1 0,1 1 0,0-1 0,0 0 1,0 0-1,0 0 0,0 0 0,-1-1 0,0-1 0,0 0 222,2 2 0,0 0 0,0-1 0,0-1 0,-1 1 0,0-1 0,0-1 0,0 1 0,-1-1 0,0 0 0,0 0-117,-4-2 1,0-1 0,0 0 0,-1 0-1,0-1 1,0 1 0,-1-1 0,1 0 0,-1 0-1,1 0 1,0-1 116,5 5 0,0-1 0,0 0 0,0 0 0,0 0 0,0-1 0,0 0 0,-1 1 0,0-1 0,1-1 0,-3 0 0,0-1 0,1 1 0,-1-1 0,0 0 0,0 0 0,-1-1 0,-1 0 0,-1-2 0,-1 0 0,8 5 0,-2-2 0,-1 0 0,-1-1 0,-1-1 0,1 0 0,-1 0 0,1 1 0,-1-1 0,0-1 0,0 1 0,-1-1 0,1 1 0,0-1 0,0 0 0,0 1 0,2 0 0,1 1 0,0-1 0,0 1 0,0-1 0,-1 0 0,-1-1 0,-1-1 0,2 2 0,0-1 0,-2-1 0,0-1 0,-1 0 0,0 0 0,1 0 0,-2-1 0,0 1 0,1-1 0,-2 0 0,1-1 0,-2-1 0,-2 0 61,18 9 1,-1 0-1,-2-2 1,-3-3 0,-3-3-62,-5-3 0,-4-4 0,-1-1 0,2 1 116,8 2 0,2 1 0,1-1 0,0 0-116,4 1 0,1 0 0,0-1 0,0-2 0,-4-3 0,1-2 0,-1-1 0,1-1 0,0 0 0,1-2 0,-3-1 0,-7-3 0,17 5 0,-9-4 0,-14-6 0,0-1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E718F-A714-2643-9EAC-D77E0E9FA84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947C2-51E2-D346-BECC-35EA7750B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3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module </a:t>
            </a:r>
            <a:r>
              <a:rPr lang="en-US" dirty="0" err="1"/>
              <a:t>OperationalSpecification</a:t>
            </a:r>
            <a:r>
              <a:rPr lang="en-US" dirty="0"/>
              <a:t> {</a:t>
            </a:r>
          </a:p>
          <a:p>
            <a:r>
              <a:rPr lang="en-US" dirty="0"/>
              <a:t>  predicate Match(pattern: string, text: string) {</a:t>
            </a:r>
          </a:p>
          <a:p>
            <a:r>
              <a:rPr lang="en-US" dirty="0"/>
              <a:t>    if pattern == "" &amp;&amp; text == "" then</a:t>
            </a:r>
          </a:p>
          <a:p>
            <a:r>
              <a:rPr lang="en-US" dirty="0"/>
              <a:t>      true</a:t>
            </a:r>
          </a:p>
          <a:p>
            <a:r>
              <a:rPr lang="en-US" dirty="0"/>
              <a:t>    else if pattern == "" then</a:t>
            </a:r>
          </a:p>
          <a:p>
            <a:r>
              <a:rPr lang="en-US" dirty="0"/>
              <a:t>      false</a:t>
            </a:r>
          </a:p>
          <a:p>
            <a:r>
              <a:rPr lang="en-US" dirty="0"/>
              <a:t>    else if text == "" then</a:t>
            </a:r>
          </a:p>
          <a:p>
            <a:r>
              <a:rPr lang="en-US" dirty="0"/>
              <a:t>      &amp;&amp; pattern[0] == '*'</a:t>
            </a:r>
          </a:p>
          <a:p>
            <a:r>
              <a:rPr lang="en-US" dirty="0"/>
              <a:t>      &amp;&amp; Match(pattern[1..], text)</a:t>
            </a:r>
          </a:p>
          <a:p>
            <a:r>
              <a:rPr lang="en-US" dirty="0"/>
              <a:t>    else if pattern[0] != '*' then</a:t>
            </a:r>
          </a:p>
          <a:p>
            <a:r>
              <a:rPr lang="en-US" dirty="0"/>
              <a:t>      &amp;&amp; (pattern[0] == '?' || pattern[0] == text[0])</a:t>
            </a:r>
          </a:p>
          <a:p>
            <a:r>
              <a:rPr lang="en-US" dirty="0"/>
              <a:t>      &amp;&amp; Match(pattern[1..], text[1..])</a:t>
            </a:r>
          </a:p>
          <a:p>
            <a:r>
              <a:rPr lang="en-US" dirty="0"/>
              <a:t>    else</a:t>
            </a:r>
          </a:p>
          <a:p>
            <a:r>
              <a:rPr lang="en-US" dirty="0"/>
              <a:t>      || Match(pattern[1..], text)</a:t>
            </a:r>
          </a:p>
          <a:p>
            <a:r>
              <a:rPr lang="en-US" dirty="0"/>
              <a:t>      || Match(pattern, text[1..])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module </a:t>
            </a:r>
            <a:r>
              <a:rPr lang="en-US" dirty="0" err="1"/>
              <a:t>DeclarativeSpecification</a:t>
            </a:r>
            <a:r>
              <a:rPr lang="en-US" dirty="0"/>
              <a:t> {</a:t>
            </a:r>
          </a:p>
          <a:p>
            <a:r>
              <a:rPr lang="en-US" dirty="0"/>
              <a:t>  predicate ValidExpansion1(</a:t>
            </a:r>
            <a:r>
              <a:rPr lang="en-US" dirty="0" err="1"/>
              <a:t>patternChar</a:t>
            </a:r>
            <a:r>
              <a:rPr lang="en-US" dirty="0"/>
              <a:t>: char, s: string) {</a:t>
            </a:r>
          </a:p>
          <a:p>
            <a:r>
              <a:rPr lang="en-US" dirty="0"/>
              <a:t>    match </a:t>
            </a:r>
            <a:r>
              <a:rPr lang="en-US" dirty="0" err="1"/>
              <a:t>patternChar</a:t>
            </a:r>
            <a:endParaRPr lang="en-US" dirty="0"/>
          </a:p>
          <a:p>
            <a:r>
              <a:rPr lang="en-US" dirty="0"/>
              <a:t>    case '*' =&gt; true</a:t>
            </a:r>
          </a:p>
          <a:p>
            <a:r>
              <a:rPr lang="en-US" dirty="0"/>
              <a:t>    case '?' =&gt; |s| == 1</a:t>
            </a:r>
          </a:p>
          <a:p>
            <a:r>
              <a:rPr lang="en-US" dirty="0"/>
              <a:t>    case _ =&gt; |s| == 1 &amp;&amp; </a:t>
            </a:r>
            <a:r>
              <a:rPr lang="en-US" dirty="0" err="1"/>
              <a:t>patternChar</a:t>
            </a:r>
            <a:r>
              <a:rPr lang="en-US" dirty="0"/>
              <a:t> == s[0]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r>
              <a:rPr lang="en-US" dirty="0"/>
              <a:t>  predicate </a:t>
            </a:r>
            <a:r>
              <a:rPr lang="en-US" dirty="0" err="1"/>
              <a:t>ValidExpansion</a:t>
            </a:r>
            <a:r>
              <a:rPr lang="en-US" dirty="0"/>
              <a:t>(pattern: string, segments: seq&lt;string&gt;) {</a:t>
            </a:r>
          </a:p>
          <a:p>
            <a:r>
              <a:rPr lang="en-US" dirty="0"/>
              <a:t>    &amp;&amp; |pattern| == |segments|</a:t>
            </a:r>
          </a:p>
          <a:p>
            <a:r>
              <a:rPr lang="en-US" dirty="0"/>
              <a:t>    &amp;&amp; </a:t>
            </a:r>
            <a:r>
              <a:rPr lang="en-US" dirty="0" err="1"/>
              <a:t>forall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:: 0 &lt;= </a:t>
            </a:r>
            <a:r>
              <a:rPr lang="en-US" dirty="0" err="1"/>
              <a:t>i</a:t>
            </a:r>
            <a:r>
              <a:rPr lang="en-US" dirty="0"/>
              <a:t> &lt; |pattern| ==&gt; ValidExpansion1(pattern[</a:t>
            </a:r>
            <a:r>
              <a:rPr lang="en-US" dirty="0" err="1"/>
              <a:t>i</a:t>
            </a:r>
            <a:r>
              <a:rPr lang="en-US" dirty="0"/>
              <a:t>], segments[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r>
              <a:rPr lang="en-US" dirty="0"/>
              <a:t>  ghost predicate Match(pattern: string, text: string) {</a:t>
            </a:r>
          </a:p>
          <a:p>
            <a:r>
              <a:rPr lang="en-US" dirty="0"/>
              <a:t>    exists segments :: </a:t>
            </a:r>
            <a:r>
              <a:rPr lang="en-US" dirty="0" err="1"/>
              <a:t>ValidExpansion</a:t>
            </a:r>
            <a:r>
              <a:rPr lang="en-US" dirty="0"/>
              <a:t>(pattern, segments) &amp;&amp; </a:t>
            </a:r>
            <a:r>
              <a:rPr lang="en-US" dirty="0" err="1"/>
              <a:t>Concat</a:t>
            </a:r>
            <a:r>
              <a:rPr lang="en-US" dirty="0"/>
              <a:t>(segments) == text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r>
              <a:rPr lang="en-US" dirty="0"/>
              <a:t>  function </a:t>
            </a:r>
            <a:r>
              <a:rPr lang="en-US" dirty="0" err="1"/>
              <a:t>Concat</a:t>
            </a:r>
            <a:r>
              <a:rPr lang="en-US" dirty="0"/>
              <a:t>&lt;X&gt;(segments: seq&lt;seq&lt;X&gt;&gt;): seq&lt;X&gt; {</a:t>
            </a:r>
          </a:p>
          <a:p>
            <a:r>
              <a:rPr lang="en-US" dirty="0"/>
              <a:t>    if segments == [] then [] else segments[0] + </a:t>
            </a:r>
            <a:r>
              <a:rPr lang="en-US" dirty="0" err="1"/>
              <a:t>Concat</a:t>
            </a:r>
            <a:r>
              <a:rPr lang="en-US" dirty="0"/>
              <a:t>(segments[1..])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module </a:t>
            </a:r>
            <a:r>
              <a:rPr lang="en-US" dirty="0" err="1"/>
              <a:t>ProofOfEquivalence</a:t>
            </a:r>
            <a:r>
              <a:rPr lang="en-US" dirty="0"/>
              <a:t> {</a:t>
            </a:r>
          </a:p>
          <a:p>
            <a:r>
              <a:rPr lang="en-US" dirty="0"/>
              <a:t>  import Op = </a:t>
            </a:r>
            <a:r>
              <a:rPr lang="en-US" dirty="0" err="1"/>
              <a:t>OperationalSpecification</a:t>
            </a:r>
            <a:endParaRPr lang="en-US" dirty="0"/>
          </a:p>
          <a:p>
            <a:r>
              <a:rPr lang="en-US" dirty="0"/>
              <a:t>  import D = </a:t>
            </a:r>
            <a:r>
              <a:rPr lang="en-US" dirty="0" err="1"/>
              <a:t>DeclarativeSpecification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  lemma </a:t>
            </a:r>
            <a:r>
              <a:rPr lang="en-US" dirty="0" err="1"/>
              <a:t>SameDefinition</a:t>
            </a:r>
            <a:r>
              <a:rPr lang="en-US" dirty="0"/>
              <a:t>(pattern: string, text: string)</a:t>
            </a:r>
          </a:p>
          <a:p>
            <a:r>
              <a:rPr lang="en-US" dirty="0"/>
              <a:t>    ensures </a:t>
            </a:r>
            <a:r>
              <a:rPr lang="en-US" dirty="0" err="1"/>
              <a:t>D.Match</a:t>
            </a:r>
            <a:r>
              <a:rPr lang="en-US" dirty="0"/>
              <a:t>(pattern, text) == </a:t>
            </a:r>
            <a:r>
              <a:rPr lang="en-US" dirty="0" err="1"/>
              <a:t>Op.Match</a:t>
            </a:r>
            <a:r>
              <a:rPr lang="en-US" dirty="0"/>
              <a:t>(pattern, text)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if </a:t>
            </a:r>
            <a:r>
              <a:rPr lang="en-US" dirty="0" err="1"/>
              <a:t>Op.Match</a:t>
            </a:r>
            <a:r>
              <a:rPr lang="en-US" dirty="0"/>
              <a:t>(pattern, text) {</a:t>
            </a:r>
          </a:p>
          <a:p>
            <a:r>
              <a:rPr lang="en-US" dirty="0"/>
              <a:t>      var segments := Ping(pattern, text);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  if </a:t>
            </a:r>
            <a:r>
              <a:rPr lang="en-US" dirty="0" err="1"/>
              <a:t>D.Match</a:t>
            </a:r>
            <a:r>
              <a:rPr lang="en-US" dirty="0"/>
              <a:t>(pattern, text) {</a:t>
            </a:r>
          </a:p>
          <a:p>
            <a:r>
              <a:rPr lang="en-US" dirty="0"/>
              <a:t>      var segments := </a:t>
            </a:r>
            <a:r>
              <a:rPr lang="en-US" dirty="0" err="1"/>
              <a:t>SegmentsFromMatch</a:t>
            </a:r>
            <a:r>
              <a:rPr lang="en-US" dirty="0"/>
              <a:t>(pattern, text);</a:t>
            </a:r>
          </a:p>
          <a:p>
            <a:r>
              <a:rPr lang="en-US" dirty="0"/>
              <a:t>      Pong(pattern, segments, text);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r>
              <a:rPr lang="en-US" dirty="0"/>
              <a:t>  lemma Ping(pattern: string, text: string) returns (segments: seq&lt;string&gt;)</a:t>
            </a:r>
          </a:p>
          <a:p>
            <a:r>
              <a:rPr lang="en-US" dirty="0"/>
              <a:t>    requires </a:t>
            </a:r>
            <a:r>
              <a:rPr lang="en-US" dirty="0" err="1"/>
              <a:t>Op.Match</a:t>
            </a:r>
            <a:r>
              <a:rPr lang="en-US" dirty="0"/>
              <a:t>(pattern, text)</a:t>
            </a:r>
          </a:p>
          <a:p>
            <a:r>
              <a:rPr lang="en-US" dirty="0"/>
              <a:t>    ensures </a:t>
            </a:r>
            <a:r>
              <a:rPr lang="en-US" dirty="0" err="1"/>
              <a:t>D.ValidExpansion</a:t>
            </a:r>
            <a:r>
              <a:rPr lang="en-US" dirty="0"/>
              <a:t>(pattern, segments) &amp;&amp; </a:t>
            </a:r>
            <a:r>
              <a:rPr lang="en-US" dirty="0" err="1"/>
              <a:t>D.Concat</a:t>
            </a:r>
            <a:r>
              <a:rPr lang="en-US" dirty="0"/>
              <a:t>(segments) == text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// This proof follows the structure of </a:t>
            </a:r>
            <a:r>
              <a:rPr lang="en-US" dirty="0" err="1"/>
              <a:t>Y.Match</a:t>
            </a:r>
            <a:endParaRPr lang="en-US" dirty="0"/>
          </a:p>
          <a:p>
            <a:r>
              <a:rPr lang="en-US" dirty="0"/>
              <a:t>    if pattern == "" &amp;&amp; text == "" {</a:t>
            </a:r>
          </a:p>
          <a:p>
            <a:r>
              <a:rPr lang="en-US" dirty="0"/>
              <a:t>      segments := [];</a:t>
            </a:r>
          </a:p>
          <a:p>
            <a:r>
              <a:rPr lang="en-US" dirty="0"/>
              <a:t>    } else if pattern == "" {</a:t>
            </a:r>
          </a:p>
          <a:p>
            <a:r>
              <a:rPr lang="en-US" dirty="0"/>
              <a:t>      assert false;</a:t>
            </a:r>
          </a:p>
          <a:p>
            <a:r>
              <a:rPr lang="en-US" dirty="0"/>
              <a:t>    } else if text == "" {</a:t>
            </a:r>
          </a:p>
          <a:p>
            <a:r>
              <a:rPr lang="en-US" dirty="0"/>
              <a:t>      segments := Ping(pattern[1..], text);</a:t>
            </a:r>
          </a:p>
          <a:p>
            <a:r>
              <a:rPr lang="en-US" dirty="0"/>
              <a:t>      segments := [""] + segments;</a:t>
            </a:r>
          </a:p>
          <a:p>
            <a:r>
              <a:rPr lang="en-US" dirty="0"/>
              <a:t>    } else if pattern[0] != '*' {</a:t>
            </a:r>
          </a:p>
          <a:p>
            <a:r>
              <a:rPr lang="en-US" dirty="0"/>
              <a:t>      segments := Ping(pattern[1..], text[1..]);</a:t>
            </a:r>
          </a:p>
          <a:p>
            <a:r>
              <a:rPr lang="en-US" dirty="0"/>
              <a:t>      segments := [[text[0]]] + segments;</a:t>
            </a:r>
          </a:p>
          <a:p>
            <a:r>
              <a:rPr lang="en-US" dirty="0"/>
              <a:t>    } else if </a:t>
            </a:r>
            <a:r>
              <a:rPr lang="en-US" dirty="0" err="1"/>
              <a:t>Op.Match</a:t>
            </a:r>
            <a:r>
              <a:rPr lang="en-US" dirty="0"/>
              <a:t>(pattern[1..], text) {</a:t>
            </a:r>
          </a:p>
          <a:p>
            <a:r>
              <a:rPr lang="en-US" dirty="0"/>
              <a:t>      segments := Ping(pattern[1..], text);</a:t>
            </a:r>
          </a:p>
          <a:p>
            <a:r>
              <a:rPr lang="en-US" dirty="0"/>
              <a:t>      segments := [""] + segments;</a:t>
            </a:r>
          </a:p>
          <a:p>
            <a:r>
              <a:rPr lang="en-US" dirty="0"/>
              <a:t>    } else {</a:t>
            </a:r>
          </a:p>
          <a:p>
            <a:r>
              <a:rPr lang="en-US" dirty="0"/>
              <a:t>      assert </a:t>
            </a:r>
            <a:r>
              <a:rPr lang="en-US" dirty="0" err="1"/>
              <a:t>Op.Match</a:t>
            </a:r>
            <a:r>
              <a:rPr lang="en-US" dirty="0"/>
              <a:t>(pattern, text[1..]);</a:t>
            </a:r>
          </a:p>
          <a:p>
            <a:r>
              <a:rPr lang="en-US" dirty="0"/>
              <a:t>      segments := Ping(pattern, text[1..]);</a:t>
            </a:r>
          </a:p>
          <a:p>
            <a:r>
              <a:rPr lang="en-US" dirty="0"/>
              <a:t>      segments := [[text[0]] + segments[0]] + segments[1..];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r>
              <a:rPr lang="en-US" dirty="0"/>
              <a:t>  lemma Pong(pattern: string, segments: seq&lt;string&gt;, text: string)</a:t>
            </a:r>
          </a:p>
          <a:p>
            <a:r>
              <a:rPr lang="en-US" dirty="0"/>
              <a:t>    requires </a:t>
            </a:r>
            <a:r>
              <a:rPr lang="en-US" dirty="0" err="1"/>
              <a:t>D.ValidExpansion</a:t>
            </a:r>
            <a:r>
              <a:rPr lang="en-US" dirty="0"/>
              <a:t>(pattern, segments) &amp;&amp; </a:t>
            </a:r>
            <a:r>
              <a:rPr lang="en-US" dirty="0" err="1"/>
              <a:t>D.Concat</a:t>
            </a:r>
            <a:r>
              <a:rPr lang="en-US" dirty="0"/>
              <a:t>(segments) == text</a:t>
            </a:r>
          </a:p>
          <a:p>
            <a:r>
              <a:rPr lang="en-US" dirty="0"/>
              <a:t>    ensures </a:t>
            </a:r>
            <a:r>
              <a:rPr lang="en-US" dirty="0" err="1"/>
              <a:t>Op.Match</a:t>
            </a:r>
            <a:r>
              <a:rPr lang="en-US" dirty="0"/>
              <a:t>(pattern, text)</a:t>
            </a:r>
          </a:p>
          <a:p>
            <a:r>
              <a:rPr lang="en-US" dirty="0"/>
              <a:t>    decreases pattern, text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if pattern == "" {</a:t>
            </a:r>
          </a:p>
          <a:p>
            <a:r>
              <a:rPr lang="en-US" dirty="0"/>
              <a:t>      // trivial</a:t>
            </a:r>
          </a:p>
          <a:p>
            <a:r>
              <a:rPr lang="en-US" dirty="0"/>
              <a:t>    } else {</a:t>
            </a:r>
          </a:p>
          <a:p>
            <a:r>
              <a:rPr lang="en-US" dirty="0"/>
              <a:t>      var </a:t>
            </a:r>
            <a:r>
              <a:rPr lang="en-US" dirty="0" err="1"/>
              <a:t>patternChar</a:t>
            </a:r>
            <a:r>
              <a:rPr lang="en-US" dirty="0"/>
              <a:t> := pattern[0];</a:t>
            </a:r>
          </a:p>
          <a:p>
            <a:r>
              <a:rPr lang="en-US" dirty="0"/>
              <a:t>      match </a:t>
            </a:r>
            <a:r>
              <a:rPr lang="en-US" dirty="0" err="1"/>
              <a:t>patternChar</a:t>
            </a:r>
            <a:endParaRPr lang="en-US" dirty="0"/>
          </a:p>
          <a:p>
            <a:r>
              <a:rPr lang="en-US" dirty="0"/>
              <a:t>      case '*' =&gt;</a:t>
            </a:r>
          </a:p>
          <a:p>
            <a:r>
              <a:rPr lang="en-US" dirty="0"/>
              <a:t>        var segment := segments[0];</a:t>
            </a:r>
          </a:p>
          <a:p>
            <a:r>
              <a:rPr lang="en-US" dirty="0"/>
              <a:t>        if |segment| == 0 {</a:t>
            </a:r>
          </a:p>
          <a:p>
            <a:r>
              <a:rPr lang="en-US" dirty="0"/>
              <a:t>          Pong(pattern[1..], segments[1..], text);</a:t>
            </a:r>
          </a:p>
          <a:p>
            <a:r>
              <a:rPr lang="en-US" dirty="0"/>
              <a:t>        } else {</a:t>
            </a:r>
          </a:p>
          <a:p>
            <a:r>
              <a:rPr lang="en-US" dirty="0"/>
              <a:t>          Pong(pattern, [segment[1..]] + segments[1..], text[1..]);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case '?' =&gt;</a:t>
            </a:r>
          </a:p>
          <a:p>
            <a:r>
              <a:rPr lang="en-US" dirty="0"/>
              <a:t>        Pong(pattern[1..], segments[1..], text[1..]);</a:t>
            </a:r>
          </a:p>
          <a:p>
            <a:r>
              <a:rPr lang="en-US" dirty="0"/>
              <a:t>      case _ =&gt;</a:t>
            </a:r>
          </a:p>
          <a:p>
            <a:r>
              <a:rPr lang="en-US" dirty="0"/>
              <a:t>        Pong(pattern[1..], segments[1..], text[1..]);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r>
              <a:rPr lang="en-US" dirty="0"/>
              <a:t>  lemma </a:t>
            </a:r>
            <a:r>
              <a:rPr lang="en-US" dirty="0" err="1"/>
              <a:t>SegmentsFromMatch</a:t>
            </a:r>
            <a:r>
              <a:rPr lang="en-US" dirty="0"/>
              <a:t>(pattern: string, text: string) returns (segments: seq&lt;string&gt;)</a:t>
            </a:r>
          </a:p>
          <a:p>
            <a:r>
              <a:rPr lang="en-US" dirty="0"/>
              <a:t>    requires </a:t>
            </a:r>
            <a:r>
              <a:rPr lang="en-US" dirty="0" err="1"/>
              <a:t>D.Match</a:t>
            </a:r>
            <a:r>
              <a:rPr lang="en-US" dirty="0"/>
              <a:t>(pattern, text)</a:t>
            </a:r>
          </a:p>
          <a:p>
            <a:r>
              <a:rPr lang="en-US" dirty="0"/>
              <a:t>    ensures </a:t>
            </a:r>
            <a:r>
              <a:rPr lang="en-US" dirty="0" err="1"/>
              <a:t>D.ValidExpansion</a:t>
            </a:r>
            <a:r>
              <a:rPr lang="en-US" dirty="0"/>
              <a:t>(pattern, segments) &amp;&amp; </a:t>
            </a:r>
            <a:r>
              <a:rPr lang="en-US" dirty="0" err="1"/>
              <a:t>D.Concat</a:t>
            </a:r>
            <a:r>
              <a:rPr lang="en-US" dirty="0"/>
              <a:t>(segments) == text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segments :| </a:t>
            </a:r>
            <a:r>
              <a:rPr lang="en-US" dirty="0" err="1"/>
              <a:t>D.ValidExpansion</a:t>
            </a:r>
            <a:r>
              <a:rPr lang="en-US" dirty="0"/>
              <a:t>(pattern, segments) &amp;&amp; </a:t>
            </a:r>
            <a:r>
              <a:rPr lang="en-US" dirty="0" err="1"/>
              <a:t>D.Concat</a:t>
            </a:r>
            <a:r>
              <a:rPr lang="en-US" dirty="0"/>
              <a:t>(segments) == text;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7947C2-51E2-D346-BECC-35EA7750B2C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82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oshxAJGrwMU?si=2HRf2XvNR-8RMIX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ws.amazon.com/database-encryption-sdk/latest/devguide/what-is-database-encryption-sdk.html" TargetMode="External"/><Relationship Id="rId2" Type="http://schemas.openxmlformats.org/officeDocument/2006/relationships/hyperlink" Target="https://github.com/aws/aws-encryption-sd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FF95-900D-9834-176D-82EFE8BBD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113093"/>
            <a:ext cx="7850416" cy="2955182"/>
          </a:xfrm>
        </p:spPr>
        <p:txBody>
          <a:bodyPr>
            <a:normAutofit/>
          </a:bodyPr>
          <a:lstStyle/>
          <a:p>
            <a:r>
              <a:rPr lang="en-US" dirty="0"/>
              <a:t>Tools for software verification</a:t>
            </a:r>
            <a:br>
              <a:rPr lang="en-US" dirty="0"/>
            </a:br>
            <a:br>
              <a:rPr lang="en-US" sz="3600" dirty="0"/>
            </a:br>
            <a:r>
              <a:rPr lang="en-US" sz="4000" dirty="0"/>
              <a:t>an industrial perspective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F123-63E8-4935-28E0-DEFEE1D34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K. Rustan M. Leino</a:t>
            </a:r>
            <a:br>
              <a:rPr lang="en-US" dirty="0"/>
            </a:br>
            <a:br>
              <a:rPr lang="en-US" dirty="0"/>
            </a:br>
            <a:r>
              <a:rPr lang="en-US" sz="1600" dirty="0"/>
              <a:t>Amazon Web Services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9344E3-1C2D-512C-B572-72F4E6D66DDB}"/>
              </a:ext>
            </a:extLst>
          </p:cNvPr>
          <p:cNvSpPr txBox="1"/>
          <p:nvPr/>
        </p:nvSpPr>
        <p:spPr>
          <a:xfrm>
            <a:off x="6474373" y="5401098"/>
            <a:ext cx="25804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24 June 2025</a:t>
            </a:r>
          </a:p>
          <a:p>
            <a:r>
              <a:rPr lang="en-US" sz="1100" dirty="0">
                <a:solidFill>
                  <a:schemeClr val="bg1"/>
                </a:solidFill>
              </a:rPr>
              <a:t>LICS 2025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Singapore</a:t>
            </a:r>
          </a:p>
        </p:txBody>
      </p:sp>
    </p:spTree>
    <p:extLst>
      <p:ext uri="{BB962C8B-B14F-4D97-AF65-F5344CB8AC3E}">
        <p14:creationId xmlns:p14="http://schemas.microsoft.com/office/powerpoint/2010/main" val="297462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DF33-4E3A-09C1-E405-433A24B7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Interactive program proving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1C7C5-5C06-1CA2-F716-73C14CE14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4431453" cy="5252212"/>
          </a:xfrm>
        </p:spPr>
        <p:txBody>
          <a:bodyPr>
            <a:normAutofit/>
          </a:bodyPr>
          <a:lstStyle/>
          <a:p>
            <a:r>
              <a:rPr lang="en-US" sz="2800" dirty="0"/>
              <a:t>Dafny   (</a:t>
            </a:r>
            <a:r>
              <a:rPr lang="en-US" sz="2800" dirty="0" err="1">
                <a:latin typeface="Lucida Sans Typewriter" panose="020B0509030504030204" pitchFamily="49" charset="77"/>
              </a:rPr>
              <a:t>dafny</a:t>
            </a:r>
            <a:r>
              <a:rPr lang="en-US" sz="2400" dirty="0" err="1">
                <a:latin typeface="Lucida Sans Typewriter" panose="020B0509030504030204" pitchFamily="49" charset="77"/>
              </a:rPr>
              <a:t>.</a:t>
            </a:r>
            <a:r>
              <a:rPr lang="en-US" sz="2800" dirty="0" err="1">
                <a:latin typeface="Lucida Sans Typewriter" panose="020B0509030504030204" pitchFamily="49" charset="77"/>
              </a:rPr>
              <a:t>org</a:t>
            </a:r>
            <a:r>
              <a:rPr lang="en-US" sz="2800" dirty="0"/>
              <a:t>)</a:t>
            </a:r>
          </a:p>
          <a:p>
            <a:r>
              <a:rPr lang="en-US" sz="2800" dirty="0"/>
              <a:t>Programming language</a:t>
            </a:r>
          </a:p>
          <a:p>
            <a:pPr lvl="1"/>
            <a:r>
              <a:rPr lang="en-US" sz="2400" dirty="0"/>
              <a:t>Verification-aware</a:t>
            </a:r>
            <a:br>
              <a:rPr lang="en-US" sz="2400" dirty="0"/>
            </a:br>
            <a:r>
              <a:rPr lang="en-US" sz="2400" dirty="0"/>
              <a:t>(proof-oriented)</a:t>
            </a:r>
          </a:p>
          <a:p>
            <a:r>
              <a:rPr lang="en-US" sz="2800" dirty="0"/>
              <a:t>Constructs for</a:t>
            </a:r>
          </a:p>
          <a:p>
            <a:pPr lvl="1"/>
            <a:r>
              <a:rPr lang="en-US" sz="2400" dirty="0"/>
              <a:t>Imperative programming</a:t>
            </a:r>
          </a:p>
          <a:p>
            <a:pPr lvl="1"/>
            <a:r>
              <a:rPr lang="en-US" sz="2400" dirty="0"/>
              <a:t>Functional programming</a:t>
            </a:r>
          </a:p>
          <a:p>
            <a:pPr lvl="1"/>
            <a:r>
              <a:rPr lang="en-US" sz="2400" dirty="0"/>
              <a:t>Specifications</a:t>
            </a:r>
          </a:p>
          <a:p>
            <a:pPr lvl="1"/>
            <a:r>
              <a:rPr lang="en-US" sz="2400" dirty="0"/>
              <a:t>Proofs</a:t>
            </a:r>
          </a:p>
          <a:p>
            <a:r>
              <a:rPr lang="en-US" sz="2800" dirty="0"/>
              <a:t>VS Code integration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2095EE-5F65-73B6-7389-4CCEC8340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680" y="1123837"/>
            <a:ext cx="3474720" cy="288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14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8421C-573E-F6E6-91D9-366AA1773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61E2E-D854-AC34-B68F-FD192CF6D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7943D-1DAC-1E5F-F459-BEF3A23B8E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Partition, </a:t>
            </a:r>
            <a:r>
              <a:rPr lang="en-US" dirty="0" err="1"/>
              <a:t>InsertionSort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22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6A8C5B-97C4-8CF6-6EC7-92F72DF14531}"/>
              </a:ext>
            </a:extLst>
          </p:cNvPr>
          <p:cNvSpPr txBox="1"/>
          <p:nvPr/>
        </p:nvSpPr>
        <p:spPr>
          <a:xfrm>
            <a:off x="836655" y="-11987"/>
            <a:ext cx="10988761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method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Partition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(a: </a:t>
            </a:r>
            <a:r>
              <a:rPr lang="en-US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array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&gt;, pivot: </a:t>
            </a:r>
            <a:r>
              <a:rPr lang="en-US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 </a:t>
            </a: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returns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(k: </a:t>
            </a:r>
            <a:r>
              <a:rPr lang="en-US" b="0" dirty="0" err="1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nat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modifies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a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ensures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a.Length</a:t>
            </a:r>
            <a:endParaRPr lang="en-US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ensures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forall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:: 0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==&gt;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a[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]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pivot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ensures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forall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::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a.Length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==&gt;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pivot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a[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]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ensures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multiset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(a[..])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multiset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old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(a[..]))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{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var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j := 0;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:=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a.Length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;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while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j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k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  invariant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0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j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a.Length</a:t>
            </a:r>
            <a:endParaRPr lang="en-US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  invariant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forall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:: 0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j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==&gt;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a[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]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pivot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  invariant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forall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::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a.Length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==&gt;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pivot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a[</a:t>
            </a:r>
            <a:r>
              <a:rPr lang="en-US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]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  invariant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multiset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(a[..])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multiset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old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(a[..]))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{</a:t>
            </a:r>
          </a:p>
          <a:p>
            <a:pPr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  if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a[j]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pivot {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  j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:=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j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+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1;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} </a:t>
            </a: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else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if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pivot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a[k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-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1] {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 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:=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-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1;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} </a:t>
            </a:r>
            <a:r>
              <a:rPr lang="en-US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else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{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  a[j], a[k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-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1]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:=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a[k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-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1], a[j];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  j,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:=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j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+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1, k </a:t>
            </a:r>
            <a:r>
              <a:rPr lang="en-US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-</a:t>
            </a: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1;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}</a:t>
            </a:r>
          </a:p>
          <a:p>
            <a:pPr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}</a:t>
            </a:r>
          </a:p>
          <a:p>
            <a:r>
              <a:rPr lang="en-US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6514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1CB079-A464-3205-04B9-3560054C694F}"/>
              </a:ext>
            </a:extLst>
          </p:cNvPr>
          <p:cNvSpPr txBox="1"/>
          <p:nvPr/>
        </p:nvSpPr>
        <p:spPr>
          <a:xfrm>
            <a:off x="298107" y="256548"/>
            <a:ext cx="565522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datatype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X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 =</a:t>
            </a:r>
          </a:p>
          <a:p>
            <a:pPr>
              <a:buNone/>
            </a:pPr>
            <a:r>
              <a:rPr lang="en-US" sz="1400" dirty="0">
                <a:solidFill>
                  <a:srgbClr val="3B3B3B"/>
                </a:solidFill>
                <a:latin typeface="Lucida Sans Typewriter" panose="020B0509030504030204" pitchFamily="49" charset="77"/>
              </a:rPr>
              <a:t>  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Nil |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(head: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X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, tail: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X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&gt;)</a:t>
            </a:r>
          </a:p>
          <a:p>
            <a:pPr>
              <a:buNone/>
            </a:pPr>
            <a:b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</a:b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function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Elements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X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X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&gt;):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multiset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{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match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Nil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multiset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{}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(x, tail)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br>
              <a:rPr lang="en-US" sz="1400" dirty="0">
                <a:solidFill>
                  <a:srgbClr val="3B3B3B"/>
                </a:solidFill>
                <a:latin typeface="Lucida Sans Typewriter" panose="020B0509030504030204" pitchFamily="49" charset="77"/>
              </a:rPr>
            </a:br>
            <a:r>
              <a:rPr lang="en-US" sz="1400" dirty="0">
                <a:solidFill>
                  <a:srgbClr val="3B3B3B"/>
                </a:solidFill>
                <a:latin typeface="Lucida Sans Typewriter" panose="020B0509030504030204" pitchFamily="49" charset="77"/>
              </a:rPr>
              <a:t>   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multiset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{x} 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+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Elements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(tail)</a:t>
            </a:r>
          </a:p>
          <a:p>
            <a:pPr>
              <a:buNone/>
            </a:pP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}</a:t>
            </a:r>
          </a:p>
          <a:p>
            <a:pPr>
              <a:buNone/>
            </a:pPr>
            <a:b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</a:b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function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&gt;, y: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 {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match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Nil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(y, Nil)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(x, tail)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  if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y 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x </a:t>
            </a: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then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(y, 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</a:t>
            </a:r>
            <a:b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</a:b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</a:t>
            </a: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else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(x,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(tail, y))</a:t>
            </a:r>
          </a:p>
          <a:p>
            <a:pPr>
              <a:buNone/>
            </a:pP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}</a:t>
            </a:r>
          </a:p>
          <a:p>
            <a:pPr>
              <a:buNone/>
            </a:pPr>
            <a:b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</a:b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function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 err="1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InsertionSort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&gt;):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 {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match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Nil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Nil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(x, tail)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endParaRPr lang="en-US" sz="1400" dirty="0">
              <a:solidFill>
                <a:srgbClr val="3B3B3B"/>
              </a:solidFill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  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InsertionSort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(tail), x)</a:t>
            </a:r>
          </a:p>
          <a:p>
            <a:pPr>
              <a:buNone/>
            </a:pP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4845A5-BF4E-7E37-7300-10096B66D6C7}"/>
              </a:ext>
            </a:extLst>
          </p:cNvPr>
          <p:cNvSpPr txBox="1"/>
          <p:nvPr/>
        </p:nvSpPr>
        <p:spPr>
          <a:xfrm>
            <a:off x="5953328" y="471991"/>
            <a:ext cx="6128425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predicate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Sorted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&gt;) {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match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(x,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(y, _))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x 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&lt;=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y 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&amp;&amp;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Sorted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xs.tail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_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true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}</a:t>
            </a:r>
          </a:p>
          <a:p>
            <a:pPr>
              <a:buNone/>
            </a:pPr>
            <a:b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</a:b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lemma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 err="1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InsertionSortCorrect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&gt;)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ensures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Sorted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InsertionSort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))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ensures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Elements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InsertionSort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)) 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==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Elements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</a:t>
            </a:r>
          </a:p>
          <a:p>
            <a:pPr>
              <a:buNone/>
            </a:pP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{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match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Nil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case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Cons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(x, tail) =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&gt;</a:t>
            </a:r>
            <a:endParaRPr lang="en-US" sz="1400" b="0" dirty="0">
              <a:solidFill>
                <a:srgbClr val="3B3B3B"/>
              </a:solidFill>
              <a:effectLst/>
              <a:latin typeface="Lucida Sans Typewriter" panose="020B0509030504030204" pitchFamily="49" charset="77"/>
            </a:endParaRPr>
          </a:p>
          <a:p>
            <a:pPr>
              <a:buNone/>
            </a:pP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    </a:t>
            </a:r>
            <a:r>
              <a:rPr lang="en-US" sz="1400" b="0" dirty="0" err="1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InsertCorrect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InsertionSort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(tail), x);</a:t>
            </a:r>
          </a:p>
          <a:p>
            <a:pPr>
              <a:buNone/>
            </a:pP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}</a:t>
            </a:r>
          </a:p>
          <a:p>
            <a:pPr>
              <a:buNone/>
            </a:pPr>
            <a:b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</a:b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lemma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 err="1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InsertCorrect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List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&lt;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&gt;, y: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int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requires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Sorted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</a:t>
            </a:r>
          </a:p>
          <a:p>
            <a:pPr>
              <a:buNone/>
            </a:pPr>
            <a:r>
              <a:rPr lang="en-US" sz="1400" b="0" dirty="0">
                <a:solidFill>
                  <a:srgbClr val="AF00DB"/>
                </a:solidFill>
                <a:effectLst/>
                <a:latin typeface="Lucida Sans Typewriter" panose="020B0509030504030204" pitchFamily="49" charset="77"/>
              </a:rPr>
              <a:t>  ensures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Sorted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, y))</a:t>
            </a:r>
          </a:p>
          <a:p>
            <a:pPr>
              <a:buNone/>
            </a:pPr>
            <a:r>
              <a:rPr lang="en-US" sz="1400" dirty="0">
                <a:solidFill>
                  <a:srgbClr val="3B3B3B"/>
                </a:solidFill>
                <a:latin typeface="Lucida Sans Typewriter" panose="020B0509030504030204" pitchFamily="49" charset="77"/>
              </a:rPr>
              <a:t>  </a:t>
            </a:r>
            <a:r>
              <a:rPr lang="en-US" sz="1400" dirty="0">
                <a:solidFill>
                  <a:srgbClr val="AF00DB"/>
                </a:solidFill>
                <a:latin typeface="Lucida Sans Typewriter" panose="020B0509030504030204" pitchFamily="49" charset="77"/>
              </a:rPr>
              <a:t>ensures</a:t>
            </a:r>
            <a:r>
              <a:rPr lang="en-US" sz="1400" dirty="0">
                <a:solidFill>
                  <a:srgbClr val="3B3B3B"/>
                </a:solidFill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Elements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Insert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, y))</a:t>
            </a:r>
          </a:p>
          <a:p>
            <a:pPr>
              <a:buNone/>
            </a:pPr>
            <a:r>
              <a:rPr lang="en-US" sz="1400" dirty="0">
                <a:solidFill>
                  <a:srgbClr val="3B3B3B"/>
                </a:solidFill>
                <a:latin typeface="Lucida Sans Typewriter" panose="020B0509030504030204" pitchFamily="49" charset="77"/>
              </a:rPr>
              <a:t>       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==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0000FF"/>
                </a:solidFill>
                <a:effectLst/>
                <a:latin typeface="Lucida Sans Typewriter" panose="020B0509030504030204" pitchFamily="49" charset="77"/>
              </a:rPr>
              <a:t>multiset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{y} </a:t>
            </a:r>
            <a:r>
              <a:rPr lang="en-US" sz="1400" b="0" dirty="0">
                <a:solidFill>
                  <a:srgbClr val="000000"/>
                </a:solidFill>
                <a:effectLst/>
                <a:latin typeface="Lucida Sans Typewriter" panose="020B0509030504030204" pitchFamily="49" charset="77"/>
              </a:rPr>
              <a:t>+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 </a:t>
            </a:r>
            <a:r>
              <a:rPr lang="en-US" sz="1400" b="0" dirty="0">
                <a:solidFill>
                  <a:srgbClr val="795E26"/>
                </a:solidFill>
                <a:effectLst/>
                <a:latin typeface="Lucida Sans Typewriter" panose="020B0509030504030204" pitchFamily="49" charset="77"/>
              </a:rPr>
              <a:t>Elements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(</a:t>
            </a:r>
            <a:r>
              <a:rPr lang="en-US" sz="1400" b="0" dirty="0" err="1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xs</a:t>
            </a: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)</a:t>
            </a:r>
          </a:p>
          <a:p>
            <a:pPr>
              <a:buNone/>
            </a:pP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{</a:t>
            </a:r>
            <a:b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</a:br>
            <a:r>
              <a:rPr lang="en-US" sz="1400" b="0" dirty="0">
                <a:solidFill>
                  <a:srgbClr val="3B3B3B"/>
                </a:solidFill>
                <a:effectLst/>
                <a:latin typeface="Lucida Sans Typewriter" panose="020B0509030504030204" pitchFamily="49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2029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C7DEA-D663-64FB-BC8E-07EDDEE7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AWS uses of Dafny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6BFA-E325-75CF-F573-37EC660D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30428"/>
            <a:ext cx="7315200" cy="5745658"/>
          </a:xfrm>
        </p:spPr>
        <p:txBody>
          <a:bodyPr>
            <a:normAutofit/>
          </a:bodyPr>
          <a:lstStyle/>
          <a:p>
            <a:r>
              <a:rPr lang="en-US" sz="2600" dirty="0"/>
              <a:t>AWS’s authentication engine</a:t>
            </a:r>
          </a:p>
          <a:p>
            <a:pPr lvl="1"/>
            <a:r>
              <a:rPr lang="en-US" sz="2400" dirty="0"/>
              <a:t>Talk at AWS </a:t>
            </a:r>
            <a:r>
              <a:rPr lang="en-US" sz="2400" dirty="0" err="1"/>
              <a:t>re:Inforce</a:t>
            </a:r>
            <a:r>
              <a:rPr lang="en-US" sz="2400" dirty="0"/>
              <a:t> 2024:</a:t>
            </a:r>
            <a:br>
              <a:rPr lang="en-US" sz="2400" dirty="0"/>
            </a:br>
            <a:r>
              <a:rPr lang="en-US" sz="2000" dirty="0">
                <a:hlinkClick r:id="rId2"/>
              </a:rPr>
              <a:t>https://youtu.be/oshxAJGrwMU?si=2HRf2XvNR-8RMIXZ</a:t>
            </a:r>
            <a:endParaRPr lang="en-US" sz="2200" dirty="0"/>
          </a:p>
          <a:p>
            <a:pPr lvl="1"/>
            <a:r>
              <a:rPr lang="en-US" sz="2400" dirty="0"/>
              <a:t>Paper at ICSE 2025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0E5878-076A-9C7F-2E94-1511D965F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237470"/>
            <a:ext cx="5687248" cy="32337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FC7AD0-649A-5426-A4CF-E0F2486FFF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557" y="1123837"/>
            <a:ext cx="1791908" cy="148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533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8E10A-023A-1E6D-5098-4988E2A6D9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602F9-F12B-E6A1-7051-4BAA7686B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AWS uses of Dafny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BFB07-77F5-6BD9-2448-02B1D9E77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30428"/>
            <a:ext cx="7315200" cy="5745658"/>
          </a:xfrm>
        </p:spPr>
        <p:txBody>
          <a:bodyPr>
            <a:normAutofit/>
          </a:bodyPr>
          <a:lstStyle/>
          <a:p>
            <a:r>
              <a:rPr lang="en-US" sz="2800" dirty="0"/>
              <a:t>AWS Encryption SDK</a:t>
            </a:r>
          </a:p>
          <a:p>
            <a:pPr lvl="1"/>
            <a:r>
              <a:rPr lang="en-US" sz="2400" dirty="0">
                <a:hlinkClick r:id="rId2"/>
              </a:rPr>
              <a:t>https://github.com/aws/aws-encryption-sdk</a:t>
            </a:r>
            <a:endParaRPr lang="en-US" sz="2400" dirty="0"/>
          </a:p>
          <a:p>
            <a:pPr lvl="1"/>
            <a:endParaRPr lang="en-US" sz="2600" dirty="0"/>
          </a:p>
          <a:p>
            <a:r>
              <a:rPr lang="en-US" sz="2800" dirty="0"/>
              <a:t>AWS Database Encryption SDK</a:t>
            </a:r>
          </a:p>
          <a:p>
            <a:pPr lvl="1"/>
            <a:r>
              <a:rPr lang="en-US" sz="2600" dirty="0">
                <a:hlinkClick r:id="rId3"/>
              </a:rPr>
              <a:t>https://docs.aws.amazon.com/database-encryption-sdk/latest/devguide/what-is-database-encryption-sdk.html</a:t>
            </a:r>
            <a:endParaRPr lang="en-US" sz="26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03F1399-36A9-05CB-DF86-965016F258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557" y="1123837"/>
            <a:ext cx="1791908" cy="148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559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0A4BD-7140-23EA-C847-31AFF32A6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8469-8096-5B2E-E65A-F26548297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B377A-2B77-4FC8-67BB-65662968C1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Wildcard match</a:t>
            </a:r>
          </a:p>
        </p:txBody>
      </p:sp>
    </p:spTree>
    <p:extLst>
      <p:ext uri="{BB962C8B-B14F-4D97-AF65-F5344CB8AC3E}">
        <p14:creationId xmlns:p14="http://schemas.microsoft.com/office/powerpoint/2010/main" val="4264966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C56050-F676-0A34-51DC-B9547C79649B}"/>
              </a:ext>
            </a:extLst>
          </p:cNvPr>
          <p:cNvSpPr txBox="1"/>
          <p:nvPr/>
        </p:nvSpPr>
        <p:spPr>
          <a:xfrm>
            <a:off x="1322151" y="965530"/>
            <a:ext cx="9547698" cy="4512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predicate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text: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 {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if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pattern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31515"/>
                </a:solidFill>
                <a:effectLst/>
                <a:latin typeface="Fira Code" pitchFamily="49" charset="0"/>
              </a:rPr>
              <a:t>""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text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31515"/>
                </a:solidFill>
                <a:effectLst/>
                <a:latin typeface="Fira Code" pitchFamily="49" charset="0"/>
              </a:rPr>
              <a:t>""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f  true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else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if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pattern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31515"/>
                </a:solidFill>
                <a:effectLst/>
                <a:latin typeface="Fira Code" pitchFamily="49" charset="0"/>
              </a:rPr>
              <a:t>""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  false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else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if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text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31515"/>
                </a:solidFill>
                <a:effectLst/>
                <a:latin typeface="Fira Code" pitchFamily="49" charset="0"/>
              </a:rPr>
              <a:t>""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    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pattern[0]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‘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*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’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    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(pattern[1..], text)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else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if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pattern[0]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!=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'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*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    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(pattern[0]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'?'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||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pattern[0]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text[0])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    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(pattern[1..], text[1..])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else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    ||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(pattern[1..], text)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    ||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text[1..])</a:t>
            </a:r>
          </a:p>
          <a:p>
            <a:pPr>
              <a:lnSpc>
                <a:spcPts val="2250"/>
              </a:lnSpc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26305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1E0FF3-983C-1045-6147-1E49F88EE861}"/>
              </a:ext>
            </a:extLst>
          </p:cNvPr>
          <p:cNvSpPr txBox="1"/>
          <p:nvPr/>
        </p:nvSpPr>
        <p:spPr>
          <a:xfrm>
            <a:off x="208333" y="493918"/>
            <a:ext cx="11775334" cy="5396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predicate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ValidExpansion1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patternChar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char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s: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 {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patternChar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'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*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' =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true</a:t>
            </a: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'?' =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|s|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1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_ =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|s|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1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patternChar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s[0]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  <a:p>
            <a:pPr>
              <a:lnSpc>
                <a:spcPts val="2250"/>
              </a:lnSpc>
              <a:buNone/>
            </a:pPr>
            <a:b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</a:b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predicate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ValidExpansion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segments: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seq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&gt;) {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  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|pattern|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|segments|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  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AF00DB"/>
                </a:solidFill>
                <a:effectLst/>
                <a:latin typeface="Fira Code" pitchFamily="49" charset="0"/>
              </a:rPr>
              <a:t>forall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:: 0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&lt;=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&lt;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|pattern|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==&gt;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ValidExpansion1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(pattern[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], segments[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])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  <a:p>
            <a:pPr>
              <a:lnSpc>
                <a:spcPts val="2250"/>
              </a:lnSpc>
              <a:buNone/>
            </a:pPr>
            <a:b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</a:b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ghost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predicate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MatchSpec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text: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 {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exists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segments ::</a:t>
            </a:r>
          </a:p>
          <a:p>
            <a:pPr>
              <a:lnSpc>
                <a:spcPts val="2250"/>
              </a:lnSpc>
              <a:buNone/>
            </a:pPr>
            <a:r>
              <a:rPr lang="en-US" dirty="0">
                <a:solidFill>
                  <a:srgbClr val="3B3B3B"/>
                </a:solidFill>
                <a:latin typeface="Fira Code" pitchFamily="49" charset="0"/>
              </a:rPr>
              <a:t>   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ValidExpansion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segments)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Concat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(segments)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text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  <a:p>
            <a:pPr>
              <a:lnSpc>
                <a:spcPts val="2250"/>
              </a:lnSpc>
            </a:pPr>
            <a:b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</a:b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17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88318F-9D71-2A2B-9F54-3566303E569B}"/>
              </a:ext>
            </a:extLst>
          </p:cNvPr>
          <p:cNvSpPr txBox="1"/>
          <p:nvPr/>
        </p:nvSpPr>
        <p:spPr>
          <a:xfrm>
            <a:off x="1571016" y="1093552"/>
            <a:ext cx="8769485" cy="4512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lemma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SameDefinition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text: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ensures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MatchSpec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text) 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text)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{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if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text) {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  var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segments :=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Ping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text);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}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if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MatchSpec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text) {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    var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segments :=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SegmentsFromMatch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text);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    Pong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(pattern, segments, text);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}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  <a:p>
            <a:pPr>
              <a:lnSpc>
                <a:spcPts val="2250"/>
              </a:lnSpc>
              <a:buNone/>
            </a:pPr>
            <a:endParaRPr lang="en-US" dirty="0">
              <a:solidFill>
                <a:srgbClr val="3B3B3B"/>
              </a:solidFill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…</a:t>
            </a:r>
          </a:p>
          <a:p>
            <a:pPr>
              <a:lnSpc>
                <a:spcPts val="2250"/>
              </a:lnSpc>
            </a:pPr>
            <a:b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</a:br>
            <a:endParaRPr lang="en-US" b="0" dirty="0">
              <a:solidFill>
                <a:srgbClr val="3B3B3B"/>
              </a:solidFill>
              <a:effectLst/>
              <a:latin typeface="Fira 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35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A46C6-702F-8D62-8EE4-8032DB52F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verify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9A0D1-5DBA-C4AF-4A1F-1AFD40B5D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8069813" cy="5120640"/>
          </a:xfrm>
        </p:spPr>
        <p:txBody>
          <a:bodyPr>
            <a:normAutofit/>
          </a:bodyPr>
          <a:lstStyle/>
          <a:p>
            <a:r>
              <a:rPr lang="en-US" sz="2800" dirty="0"/>
              <a:t>Because it’s the right thing to do</a:t>
            </a:r>
          </a:p>
          <a:p>
            <a:r>
              <a:rPr lang="en-US" sz="2800" dirty="0"/>
              <a:t>Because idealists tell you to</a:t>
            </a:r>
          </a:p>
          <a:p>
            <a:r>
              <a:rPr lang="en-US" sz="2800" dirty="0"/>
              <a:t>Because it will reduce time to reach release quality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39F93E7-5EED-DCD9-06D3-1AD8D8D9B383}"/>
                  </a:ext>
                </a:extLst>
              </p14:cNvPr>
              <p14:cNvContentPartPr/>
              <p14:nvPr/>
            </p14:nvContentPartPr>
            <p14:xfrm>
              <a:off x="5144086" y="1990256"/>
              <a:ext cx="3586680" cy="31989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39F93E7-5EED-DCD9-06D3-1AD8D8D9B3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05926" y="1952456"/>
                <a:ext cx="3662640" cy="327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6B0B009-1377-3A76-B87A-A2DED3ECC988}"/>
                  </a:ext>
                </a:extLst>
              </p14:cNvPr>
              <p14:cNvContentPartPr/>
              <p14:nvPr/>
            </p14:nvContentPartPr>
            <p14:xfrm>
              <a:off x="4918006" y="2368256"/>
              <a:ext cx="4572360" cy="31161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6B0B009-1377-3A76-B87A-A2DED3ECC98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80206" y="2330096"/>
                <a:ext cx="4648320" cy="319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746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D89A5-D929-BE83-8CC4-39435FFCA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it’s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CD35A-65BE-6BE8-906A-AA2D257BC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Interaction at the level of programs</a:t>
            </a:r>
          </a:p>
          <a:p>
            <a:pPr lvl="1"/>
            <a:r>
              <a:rPr lang="en-US" sz="2600" dirty="0"/>
              <a:t>“auto-active verification”</a:t>
            </a:r>
          </a:p>
          <a:p>
            <a:pPr lvl="1"/>
            <a:r>
              <a:rPr lang="en-US" sz="2600" dirty="0"/>
              <a:t>Dafny, Java verifier, Verus, …</a:t>
            </a:r>
          </a:p>
          <a:p>
            <a:r>
              <a:rPr lang="en-US" sz="2800" dirty="0"/>
              <a:t>In CI or proof didn’t happen</a:t>
            </a:r>
          </a:p>
          <a:p>
            <a:r>
              <a:rPr lang="en-US" sz="2800" dirty="0"/>
              <a:t>Syntax/constructs matter</a:t>
            </a:r>
          </a:p>
          <a:p>
            <a:r>
              <a:rPr lang="en-US" sz="2800" dirty="0" err="1"/>
              <a:t>Dafny</a:t>
            </a:r>
            <a:r>
              <a:rPr lang="en-US" sz="2800" dirty="0" err="1">
                <a:sym typeface="Wingdings" pitchFamily="2" charset="2"/>
              </a:rPr>
              <a:t>Java</a:t>
            </a:r>
            <a:r>
              <a:rPr lang="en-US" sz="2800" dirty="0">
                <a:sym typeface="Wingdings" pitchFamily="2" charset="2"/>
              </a:rPr>
              <a:t> or </a:t>
            </a:r>
            <a:r>
              <a:rPr lang="en-US" sz="2800" dirty="0" err="1">
                <a:sym typeface="Wingdings" pitchFamily="2" charset="2"/>
              </a:rPr>
              <a:t>JavaDafny</a:t>
            </a:r>
            <a:r>
              <a:rPr lang="en-US" sz="2800" dirty="0">
                <a:sym typeface="Wingdings" pitchFamily="2" charset="2"/>
              </a:rPr>
              <a:t> 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702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14039-87A4-2E9F-4AE8-8C03FFA23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9DDFE-F78E-0DB7-994C-2B8A115EDE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Stream, Semantics</a:t>
            </a:r>
          </a:p>
        </p:txBody>
      </p:sp>
    </p:spTree>
    <p:extLst>
      <p:ext uri="{BB962C8B-B14F-4D97-AF65-F5344CB8AC3E}">
        <p14:creationId xmlns:p14="http://schemas.microsoft.com/office/powerpoint/2010/main" val="1194283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7F7C4D-3479-12AC-5A5F-E3A3A134A049}"/>
              </a:ext>
            </a:extLst>
          </p:cNvPr>
          <p:cNvSpPr txBox="1"/>
          <p:nvPr/>
        </p:nvSpPr>
        <p:spPr>
          <a:xfrm>
            <a:off x="1549103" y="190006"/>
            <a:ext cx="7444291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0" dirty="0" err="1">
                <a:solidFill>
                  <a:srgbClr val="AF00DB"/>
                </a:solidFill>
                <a:effectLst/>
                <a:latin typeface="Fira Code" pitchFamily="49" charset="0"/>
              </a:rPr>
              <a:t>codatatype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Stream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X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&gt; =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More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(head: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X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, tail: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Stream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X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&gt;)</a:t>
            </a:r>
          </a:p>
          <a:p>
            <a:pPr>
              <a:buNone/>
            </a:pPr>
            <a:b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</a:b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function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(x: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int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):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Stream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int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&gt; {</a:t>
            </a:r>
          </a:p>
          <a:p>
            <a:pPr>
              <a:buNone/>
            </a:pP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  More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(x,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+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1))</a:t>
            </a:r>
          </a:p>
          <a:p>
            <a:pPr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  <a:p>
            <a:pPr>
              <a:buNone/>
            </a:pPr>
            <a:b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</a:b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function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EveryOther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X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&gt;(s: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Stream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X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&gt;):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Stream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X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&gt; {</a:t>
            </a:r>
          </a:p>
          <a:p>
            <a:pPr>
              <a:buNone/>
            </a:pP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  More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s.head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EveryOther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s.tail.tail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))</a:t>
            </a:r>
          </a:p>
          <a:p>
            <a:pPr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  <a:p>
            <a:pPr>
              <a:buNone/>
            </a:pPr>
            <a:b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</a:b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greatest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predicate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Even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(s: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Stream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int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&gt;) {</a:t>
            </a:r>
          </a:p>
          <a:p>
            <a:pPr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 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s.head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%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2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0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Even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s.tail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  <a:p>
            <a:pPr>
              <a:buNone/>
            </a:pPr>
            <a:b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</a:b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greatest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lemma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FromEvenIsEven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(x: </a:t>
            </a:r>
            <a:r>
              <a:rPr lang="en-US" sz="1600" b="0" dirty="0">
                <a:solidFill>
                  <a:srgbClr val="0000FF"/>
                </a:solidFill>
                <a:effectLst/>
                <a:latin typeface="Fira Code" pitchFamily="49" charset="0"/>
              </a:rPr>
              <a:t>int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  requires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x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%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2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0</a:t>
            </a:r>
          </a:p>
          <a:p>
            <a:pPr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  ensures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Even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EveryOther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(x)))</a:t>
            </a:r>
          </a:p>
          <a:p>
            <a:pPr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{</a:t>
            </a:r>
          </a:p>
          <a:p>
            <a:pPr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  var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s :=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(x);</a:t>
            </a:r>
          </a:p>
          <a:p>
            <a:pPr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  assert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s.tail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+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1);</a:t>
            </a:r>
          </a:p>
          <a:p>
            <a:pPr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  var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t := 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s.tail.tail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;</a:t>
            </a:r>
          </a:p>
          <a:p>
            <a:pPr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  assert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s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More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(x,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More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+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1, t));</a:t>
            </a:r>
          </a:p>
          <a:p>
            <a:pPr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  assert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t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+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2);</a:t>
            </a:r>
          </a:p>
          <a:p>
            <a:pPr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Fira Code" pitchFamily="49" charset="0"/>
              </a:rPr>
              <a:t>  assert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t.head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x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+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2;</a:t>
            </a:r>
          </a:p>
          <a:p>
            <a:pPr>
              <a:buNone/>
            </a:pPr>
            <a:r>
              <a:rPr lang="en-US" sz="1600" b="0" dirty="0">
                <a:solidFill>
                  <a:srgbClr val="795E26"/>
                </a:solidFill>
                <a:effectLst/>
                <a:latin typeface="Fira Code" pitchFamily="49" charset="0"/>
              </a:rPr>
              <a:t>  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FromEvenIsEven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(x </a:t>
            </a:r>
            <a:r>
              <a:rPr lang="en-US" sz="1600" b="0" dirty="0">
                <a:solidFill>
                  <a:srgbClr val="000000"/>
                </a:solidFill>
                <a:effectLst/>
                <a:latin typeface="Fira Code" pitchFamily="49" charset="0"/>
              </a:rPr>
              <a:t>+</a:t>
            </a:r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 2);</a:t>
            </a:r>
          </a:p>
          <a:p>
            <a:r>
              <a:rPr lang="en-US" sz="1600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5705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35C190-233F-3F26-0B93-724EF02A6B11}"/>
              </a:ext>
            </a:extLst>
          </p:cNvPr>
          <p:cNvSpPr txBox="1"/>
          <p:nvPr/>
        </p:nvSpPr>
        <p:spPr>
          <a:xfrm>
            <a:off x="909019" y="583028"/>
            <a:ext cx="10601661" cy="5691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datatype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 err="1">
                <a:solidFill>
                  <a:srgbClr val="0000FF"/>
                </a:solidFill>
                <a:effectLst/>
                <a:latin typeface="Fira Code" pitchFamily="49" charset="0"/>
              </a:rPr>
              <a:t>Stmt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=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VarDecl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(v: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Variable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ValDecl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(v: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Variable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rhs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Expr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Assign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lhs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rhs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Expr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Block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Label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stmts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seq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Fira Code" pitchFamily="49" charset="0"/>
              </a:rPr>
              <a:t>Stmt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&gt;)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Call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(name: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string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args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seq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b="0" dirty="0" err="1">
                <a:solidFill>
                  <a:srgbClr val="0000FF"/>
                </a:solidFill>
                <a:effectLst/>
                <a:latin typeface="Fira Code" pitchFamily="49" charset="0"/>
              </a:rPr>
              <a:t>CallArgument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&gt;)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Check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Expr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Assume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Expr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Assert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Expr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If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Expr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thn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 err="1">
                <a:solidFill>
                  <a:srgbClr val="0000FF"/>
                </a:solidFill>
                <a:effectLst/>
                <a:latin typeface="Fira Code" pitchFamily="49" charset="0"/>
              </a:rPr>
              <a:t>Stmt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els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 err="1">
                <a:solidFill>
                  <a:srgbClr val="0000FF"/>
                </a:solidFill>
                <a:effectLst/>
                <a:latin typeface="Fira Code" pitchFamily="49" charset="0"/>
              </a:rPr>
              <a:t>Stmt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IfCase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(cases: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seq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Case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&gt;)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Loop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Label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invariants: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seq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Expr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&gt;, body: </a:t>
            </a:r>
            <a:r>
              <a:rPr lang="en-US" b="0" dirty="0" err="1">
                <a:solidFill>
                  <a:srgbClr val="0000FF"/>
                </a:solidFill>
                <a:effectLst/>
                <a:latin typeface="Fira Code" pitchFamily="49" charset="0"/>
              </a:rPr>
              <a:t>Stmt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Exit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Label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Return</a:t>
            </a:r>
          </a:p>
          <a:p>
            <a:pPr>
              <a:lnSpc>
                <a:spcPts val="2250"/>
              </a:lnSpc>
              <a:buNone/>
            </a:pPr>
            <a:endParaRPr lang="en-US" dirty="0">
              <a:solidFill>
                <a:srgbClr val="3B3B3B"/>
              </a:solidFill>
              <a:latin typeface="Fira Code" pitchFamily="49" charset="0"/>
            </a:endParaRP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Fira Code" pitchFamily="49" charset="0"/>
              </a:rPr>
              <a:t>datatype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State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=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>
                <a:solidFill>
                  <a:srgbClr val="795E26"/>
                </a:solidFill>
                <a:effectLst/>
                <a:latin typeface="Fira Code" pitchFamily="49" charset="0"/>
              </a:rPr>
              <a:t>State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(m: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Valuation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shadowedVariables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Valuation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</a:t>
            </a:r>
            <a:r>
              <a:rPr lang="en-US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AbruptExit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Label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m: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Valuation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shadowedVariables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b="0" dirty="0">
                <a:solidFill>
                  <a:srgbClr val="0000FF"/>
                </a:solidFill>
                <a:effectLst/>
                <a:latin typeface="Fira Code" pitchFamily="49" charset="0"/>
              </a:rPr>
              <a:t>Valuation</a:t>
            </a: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lnSpc>
                <a:spcPts val="2250"/>
              </a:lnSpc>
            </a:pPr>
            <a:r>
              <a:rPr lang="en-US" b="0" dirty="0">
                <a:solidFill>
                  <a:srgbClr val="3B3B3B"/>
                </a:solidFill>
                <a:effectLst/>
                <a:latin typeface="Fira Code" pitchFamily="49" charset="0"/>
              </a:rPr>
              <a:t>  | Error</a:t>
            </a:r>
          </a:p>
        </p:txBody>
      </p:sp>
    </p:spTree>
    <p:extLst>
      <p:ext uri="{BB962C8B-B14F-4D97-AF65-F5344CB8AC3E}">
        <p14:creationId xmlns:p14="http://schemas.microsoft.com/office/powerpoint/2010/main" val="576505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3B9378-4045-920A-287D-B8851315E035}"/>
              </a:ext>
            </a:extLst>
          </p:cNvPr>
          <p:cNvSpPr txBox="1"/>
          <p:nvPr/>
        </p:nvSpPr>
        <p:spPr>
          <a:xfrm>
            <a:off x="430310" y="117740"/>
            <a:ext cx="10962038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greatest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predicate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BigStep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stmt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sz="1100" b="0" dirty="0" err="1">
                <a:solidFill>
                  <a:srgbClr val="0000FF"/>
                </a:solidFill>
                <a:effectLst/>
                <a:latin typeface="Fira Code" pitchFamily="49" charset="0"/>
              </a:rPr>
              <a:t>Stmt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b3: </a:t>
            </a:r>
            <a:r>
              <a:rPr lang="en-US" sz="1100" b="0" dirty="0">
                <a:solidFill>
                  <a:srgbClr val="0000FF"/>
                </a:solidFill>
                <a:effectLst/>
                <a:latin typeface="Fira Code" pitchFamily="49" charset="0"/>
              </a:rPr>
              <a:t>Program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: </a:t>
            </a:r>
            <a:r>
              <a:rPr lang="en-US" sz="1100" b="0" dirty="0">
                <a:solidFill>
                  <a:srgbClr val="0000FF"/>
                </a:solidFill>
                <a:effectLst/>
                <a:latin typeface="Fira Code" pitchFamily="49" charset="0"/>
              </a:rPr>
              <a:t>State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': </a:t>
            </a:r>
            <a:r>
              <a:rPr lang="en-US" sz="1100" b="0" dirty="0">
                <a:solidFill>
                  <a:srgbClr val="0000FF"/>
                </a:solidFill>
                <a:effectLst/>
                <a:latin typeface="Fira Code" pitchFamily="49" charset="0"/>
              </a:rPr>
              <a:t>State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requires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st.State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?</a:t>
            </a:r>
          </a:p>
          <a:p>
            <a:pPr>
              <a:buNone/>
            </a:pP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{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match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stmt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VarDecl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(v)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exists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::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HasType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v.typ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SaveAsShadow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v.name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).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Update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v.name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ValDecl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(v,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rhs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  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SaveAsShadow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v.name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).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Update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v.name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rhs.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st.m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Assign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lhs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rhs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  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Update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lhs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rhs.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st.m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Block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stmts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exists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mid ::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BigStepSeq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stmts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b3,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ClearShadows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(), mid)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mid.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Lower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RestoreScope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Call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(name,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args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   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BigStepCall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stmt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b3,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’)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Check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if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st.m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True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else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Error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Assume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  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st.m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True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Assert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if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st.m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True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else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Error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If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thn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els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   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BigStep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if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cond.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st.m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True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thn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else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els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b3,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’)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IfCase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(cases)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exists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cs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&lt;-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cases ::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cs.cond.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Eval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st.m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True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BigStep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cs.body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b3,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’)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Loop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invariants, body)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exists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st0 ::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  var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checks := </a:t>
            </a:r>
            <a:r>
              <a:rPr lang="en-US" sz="1100" b="0" dirty="0">
                <a:solidFill>
                  <a:srgbClr val="0000FF"/>
                </a:solidFill>
                <a:effectLst/>
                <a:latin typeface="Fira Code" pitchFamily="49" charset="0"/>
              </a:rPr>
              <a:t>seq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(|invariants|,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i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requires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0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&lt;=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i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&lt;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|invariants|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Assert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(invariants[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i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]));</a:t>
            </a:r>
          </a:p>
          <a:p>
            <a:pPr>
              <a:buNone/>
            </a:pP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     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BigStepSeq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(checks, b3,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st0)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  if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!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st0.State? </a:t>
            </a:r>
            <a:r>
              <a:rPr lang="en-US" sz="1100" b="0" dirty="0" err="1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st0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  else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    exists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st1 ::</a:t>
            </a:r>
          </a:p>
          <a:p>
            <a:pPr>
              <a:buNone/>
            </a:pP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         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BigStep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(body, b3, st0, st1)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&amp;&amp;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      if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!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st1.State? </a:t>
            </a: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then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st1.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Lower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        else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BigStep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stmt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, b3, st1,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’)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>
                <a:solidFill>
                  <a:srgbClr val="795E26"/>
                </a:solidFill>
                <a:effectLst/>
                <a:latin typeface="Fira Code" pitchFamily="49" charset="0"/>
              </a:rPr>
              <a:t>Exit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  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Raise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lbl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buNone/>
            </a:pPr>
            <a:r>
              <a:rPr lang="en-US" sz="1100" b="0" dirty="0">
                <a:solidFill>
                  <a:srgbClr val="AF00DB"/>
                </a:solidFill>
                <a:effectLst/>
                <a:latin typeface="Fira Code" pitchFamily="49" charset="0"/>
              </a:rPr>
              <a:t>  case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Return =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&gt;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  <a:p>
            <a:pPr>
              <a:buNone/>
            </a:pP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  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' </a:t>
            </a:r>
            <a:r>
              <a:rPr lang="en-US" sz="1100" b="0" dirty="0">
                <a:solidFill>
                  <a:srgbClr val="000000"/>
                </a:solidFill>
                <a:effectLst/>
                <a:latin typeface="Fira Code" pitchFamily="49" charset="0"/>
              </a:rPr>
              <a:t>==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 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st.</a:t>
            </a:r>
            <a:r>
              <a:rPr lang="en-US" sz="1100" b="0" dirty="0" err="1">
                <a:solidFill>
                  <a:srgbClr val="795E26"/>
                </a:solidFill>
                <a:effectLst/>
                <a:latin typeface="Fira Code" pitchFamily="49" charset="0"/>
              </a:rPr>
              <a:t>Raise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(</a:t>
            </a:r>
            <a:r>
              <a:rPr lang="en-US" sz="1100" b="0" dirty="0" err="1">
                <a:solidFill>
                  <a:srgbClr val="3B3B3B"/>
                </a:solidFill>
                <a:effectLst/>
                <a:latin typeface="Fira Code" pitchFamily="49" charset="0"/>
              </a:rPr>
              <a:t>ReturnLabel</a:t>
            </a: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)</a:t>
            </a:r>
          </a:p>
          <a:p>
            <a:pPr>
              <a:buNone/>
            </a:pPr>
            <a:r>
              <a:rPr lang="en-US" sz="1100" b="0" dirty="0">
                <a:solidFill>
                  <a:srgbClr val="3B3B3B"/>
                </a:solidFill>
                <a:effectLst/>
                <a:latin typeface="Fira Code" pitchFamily="49" charset="0"/>
              </a:rPr>
              <a:t>}</a:t>
            </a:r>
          </a:p>
          <a:p>
            <a:pPr>
              <a:buNone/>
            </a:pPr>
            <a:r>
              <a:rPr lang="en-US" sz="1100" dirty="0">
                <a:solidFill>
                  <a:srgbClr val="3B3B3B"/>
                </a:solidFill>
                <a:latin typeface="Fira Code" pitchFamily="49" charset="0"/>
              </a:rPr>
              <a:t>…</a:t>
            </a:r>
            <a:endParaRPr lang="en-US" sz="1100" b="0" dirty="0">
              <a:solidFill>
                <a:srgbClr val="3B3B3B"/>
              </a:solidFill>
              <a:effectLst/>
              <a:latin typeface="Fira 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43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2F6B0-399B-C634-F44C-B149C573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CA032-026E-6AE8-5BBD-49CC754FC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Introducing another language and/or tool</a:t>
            </a:r>
          </a:p>
          <a:p>
            <a:r>
              <a:rPr lang="en-US" sz="2800" dirty="0"/>
              <a:t>Training</a:t>
            </a:r>
          </a:p>
          <a:p>
            <a:r>
              <a:rPr lang="en-US" sz="2800" dirty="0"/>
              <a:t>Keeping up IDE expectations</a:t>
            </a:r>
          </a:p>
          <a:p>
            <a:r>
              <a:rPr lang="en-US" sz="2800" dirty="0"/>
              <a:t>Libraries need specifications</a:t>
            </a:r>
          </a:p>
          <a:p>
            <a:r>
              <a:rPr lang="en-US" sz="2800" dirty="0"/>
              <a:t>Extern specifications are error prone</a:t>
            </a:r>
          </a:p>
        </p:txBody>
      </p:sp>
    </p:spTree>
    <p:extLst>
      <p:ext uri="{BB962C8B-B14F-4D97-AF65-F5344CB8AC3E}">
        <p14:creationId xmlns:p14="http://schemas.microsoft.com/office/powerpoint/2010/main" val="375655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6061E-1A30-92FD-B5B0-52BF0A44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Logic/type features/issues in Dafny</a:t>
            </a:r>
            <a:br>
              <a:rPr lang="en-US" dirty="0"/>
            </a:br>
            <a:br>
              <a:rPr lang="en-US" dirty="0"/>
            </a:br>
            <a:r>
              <a:rPr lang="en-US" sz="2800" dirty="0"/>
              <a:t>Many of these are waiting for theorems to be written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E5A04-432C-F27B-F49C-82330E820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21277"/>
            <a:ext cx="7315200" cy="619073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Classic (not intuitionistic) logic</a:t>
            </a:r>
          </a:p>
          <a:p>
            <a:r>
              <a:rPr lang="en-US" dirty="0"/>
              <a:t>Partial functions</a:t>
            </a:r>
          </a:p>
          <a:p>
            <a:r>
              <a:rPr lang="en-US" dirty="0"/>
              <a:t>Types can be empty</a:t>
            </a:r>
          </a:p>
          <a:p>
            <a:r>
              <a:rPr lang="en-US" dirty="0"/>
              <a:t>Axiom of choice</a:t>
            </a:r>
          </a:p>
          <a:p>
            <a:r>
              <a:rPr lang="en-US" dirty="0"/>
              <a:t>Predicates defined by least/greatest fixpoint</a:t>
            </a:r>
          </a:p>
          <a:p>
            <a:r>
              <a:rPr lang="en-US" dirty="0"/>
              <a:t>ORDINAL type (is it ”large enough”?)</a:t>
            </a:r>
          </a:p>
          <a:p>
            <a:r>
              <a:rPr lang="en-US" dirty="0"/>
              <a:t>Quantification over function values (cardinality issue in first-order encoding?)</a:t>
            </a:r>
          </a:p>
          <a:p>
            <a:r>
              <a:rPr lang="en-US" dirty="0"/>
              <a:t>Abstract supertypes (traits)</a:t>
            </a:r>
          </a:p>
          <a:p>
            <a:r>
              <a:rPr lang="en-US" dirty="0"/>
              <a:t>Datatypes and </a:t>
            </a:r>
            <a:r>
              <a:rPr lang="en-US" dirty="0" err="1"/>
              <a:t>codatatypes</a:t>
            </a:r>
            <a:endParaRPr lang="en-US" dirty="0"/>
          </a:p>
          <a:p>
            <a:r>
              <a:rPr lang="en-US" dirty="0"/>
              <a:t>Subset types (aka predicate subtypes or refinement types)</a:t>
            </a:r>
          </a:p>
          <a:p>
            <a:r>
              <a:rPr lang="en-US" dirty="0"/>
              <a:t>Bounded polymorphism</a:t>
            </a:r>
          </a:p>
          <a:p>
            <a:r>
              <a:rPr lang="en-US" dirty="0"/>
              <a:t>Type-parameter variance and cardinality restrictions</a:t>
            </a:r>
          </a:p>
          <a:p>
            <a:r>
              <a:rPr lang="en-US" dirty="0"/>
              <a:t>Weakest precondition of </a:t>
            </a:r>
            <a:r>
              <a:rPr lang="en-US" sz="1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var</a:t>
            </a:r>
            <a:r>
              <a:rPr lang="en-US" sz="1800" dirty="0">
                <a:latin typeface="Lucida Sans Typewriter" panose="020B0509030504030204" pitchFamily="49" charset="77"/>
              </a:rPr>
              <a:t> x: T</a:t>
            </a:r>
            <a:r>
              <a:rPr lang="en-US" dirty="0"/>
              <a:t> where type </a:t>
            </a:r>
            <a:r>
              <a:rPr lang="en-US" dirty="0">
                <a:latin typeface="Lucida Sans Typewriter" panose="020B0509030504030204" pitchFamily="49" charset="77"/>
              </a:rPr>
              <a:t>T</a:t>
            </a:r>
            <a:r>
              <a:rPr lang="en-US" dirty="0"/>
              <a:t> is empty</a:t>
            </a:r>
          </a:p>
          <a:p>
            <a:r>
              <a:rPr lang="en-US" dirty="0"/>
              <a:t>Tail-recursion modulo ghosts</a:t>
            </a:r>
          </a:p>
          <a:p>
            <a:r>
              <a:rPr lang="en-US" dirty="0"/>
              <a:t>Termination–general well-founded recursion/induction</a:t>
            </a:r>
          </a:p>
        </p:txBody>
      </p:sp>
    </p:spTree>
    <p:extLst>
      <p:ext uri="{BB962C8B-B14F-4D97-AF65-F5344CB8AC3E}">
        <p14:creationId xmlns:p14="http://schemas.microsoft.com/office/powerpoint/2010/main" val="2574525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974F-0372-D519-2046-7712FB466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A59F8-AB2C-CF1F-1047-34022147E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Software verification is in use and useful</a:t>
            </a:r>
          </a:p>
          <a:p>
            <a:r>
              <a:rPr lang="en-US" sz="2800" dirty="0"/>
              <a:t>Many hurdles remain, technical and social</a:t>
            </a:r>
          </a:p>
          <a:p>
            <a:r>
              <a:rPr lang="en-US" sz="2800" dirty="0"/>
              <a:t>Teach!</a:t>
            </a:r>
          </a:p>
        </p:txBody>
      </p:sp>
    </p:spTree>
    <p:extLst>
      <p:ext uri="{BB962C8B-B14F-4D97-AF65-F5344CB8AC3E}">
        <p14:creationId xmlns:p14="http://schemas.microsoft.com/office/powerpoint/2010/main" val="317091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EBD2A-6B17-74E7-82E8-5FCD3F12E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AE456-09D8-E08C-D54B-A8F5BE36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verify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AF453-1E1B-0453-DCDD-EE2C2BA95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When testing is too incomplete</a:t>
            </a:r>
          </a:p>
          <a:p>
            <a:r>
              <a:rPr lang="en-US" sz="2800" dirty="0"/>
              <a:t>When failure would be too expensive</a:t>
            </a:r>
          </a:p>
          <a:p>
            <a:r>
              <a:rPr lang="en-US" sz="2800" dirty="0"/>
              <a:t>When it’s a competitive advantage</a:t>
            </a:r>
          </a:p>
          <a:p>
            <a:r>
              <a:rPr lang="en-US" sz="2800" dirty="0"/>
              <a:t>When code has been statistically generated</a:t>
            </a:r>
          </a:p>
        </p:txBody>
      </p:sp>
    </p:spTree>
    <p:extLst>
      <p:ext uri="{BB962C8B-B14F-4D97-AF65-F5344CB8AC3E}">
        <p14:creationId xmlns:p14="http://schemas.microsoft.com/office/powerpoint/2010/main" val="251459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FC117-F214-8003-138A-A22FBEF8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benefits of the process of proving programs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C5AC68-4802-70D6-C362-1BCA77E45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Writing specifications</a:t>
            </a:r>
          </a:p>
          <a:p>
            <a:r>
              <a:rPr lang="en-US" sz="2800" dirty="0"/>
              <a:t>Thinking of design before coding</a:t>
            </a:r>
          </a:p>
          <a:p>
            <a:r>
              <a:rPr lang="en-US" sz="2800" dirty="0"/>
              <a:t>Spending more time with the design and code</a:t>
            </a:r>
          </a:p>
          <a:p>
            <a:r>
              <a:rPr lang="en-US" sz="2800" dirty="0"/>
              <a:t>Isolating places of errors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240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AB8F-9694-0992-DDF5-29462EAF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survey of some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B992A-A713-5ADF-A3CF-EFA9F9AAC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8227997" cy="5120640"/>
          </a:xfrm>
        </p:spPr>
        <p:txBody>
          <a:bodyPr>
            <a:normAutofit/>
          </a:bodyPr>
          <a:lstStyle/>
          <a:p>
            <a:r>
              <a:rPr lang="en-US" sz="2800" dirty="0"/>
              <a:t>Testing</a:t>
            </a:r>
          </a:p>
          <a:p>
            <a:r>
              <a:rPr lang="en-US" sz="2800" dirty="0"/>
              <a:t>Static analysis</a:t>
            </a:r>
          </a:p>
          <a:p>
            <a:r>
              <a:rPr lang="en-US" sz="2800" dirty="0"/>
              <a:t>Model checking</a:t>
            </a:r>
          </a:p>
          <a:p>
            <a:r>
              <a:rPr lang="en-US" sz="2800" dirty="0"/>
              <a:t>Deductive verification</a:t>
            </a:r>
          </a:p>
        </p:txBody>
      </p:sp>
    </p:spTree>
    <p:extLst>
      <p:ext uri="{BB962C8B-B14F-4D97-AF65-F5344CB8AC3E}">
        <p14:creationId xmlns:p14="http://schemas.microsoft.com/office/powerpoint/2010/main" val="227905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BE86C-4A37-17C7-F35E-C5CA16ED9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Technique: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AC13B-47C7-F0CE-E844-5050E5866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Idea is easy to understand</a:t>
            </a:r>
          </a:p>
          <a:p>
            <a:r>
              <a:rPr lang="en-US" sz="2800" dirty="0"/>
              <a:t>Unsound (misses bugs)</a:t>
            </a:r>
          </a:p>
          <a:p>
            <a:r>
              <a:rPr lang="en-US" sz="2800" dirty="0"/>
              <a:t>Requires downward-closed program</a:t>
            </a:r>
          </a:p>
          <a:p>
            <a:r>
              <a:rPr lang="en-US" sz="2800" dirty="0"/>
              <a:t>May be difficult to set up environment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9655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0D72E-63EB-57C1-BCDC-D7651E157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Technique:</a:t>
            </a:r>
            <a:br>
              <a:rPr lang="en-US" sz="2400" dirty="0"/>
            </a:br>
            <a:br>
              <a:rPr lang="en-US" dirty="0"/>
            </a:br>
            <a:r>
              <a:rPr lang="en-US" dirty="0"/>
              <a:t>Static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C7CA-3421-4865-D3E5-F53B0C8FC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8069813" cy="512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type systems, abstract interpretation, data-flow analysis, …</a:t>
            </a:r>
          </a:p>
          <a:p>
            <a:endParaRPr lang="en-US" sz="2200" dirty="0"/>
          </a:p>
          <a:p>
            <a:r>
              <a:rPr lang="en-US" sz="2200" dirty="0"/>
              <a:t>Sound (finds all bugs)</a:t>
            </a:r>
          </a:p>
          <a:p>
            <a:r>
              <a:rPr lang="en-US" sz="2200" dirty="0"/>
              <a:t>Easy to apply</a:t>
            </a:r>
          </a:p>
          <a:p>
            <a:r>
              <a:rPr lang="en-US" sz="2200" dirty="0"/>
              <a:t>Modular</a:t>
            </a:r>
          </a:p>
          <a:p>
            <a:r>
              <a:rPr lang="en-US" sz="2200" dirty="0"/>
              <a:t>Type-like properties, coarse-grained</a:t>
            </a:r>
          </a:p>
          <a:p>
            <a:r>
              <a:rPr lang="en-US" sz="2200" dirty="0"/>
              <a:t>User-extensible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Some successes at AWS:</a:t>
            </a:r>
          </a:p>
          <a:p>
            <a:r>
              <a:rPr lang="en-US" sz="2200" dirty="0"/>
              <a:t>Minimum encryption-key width (Java </a:t>
            </a:r>
            <a:r>
              <a:rPr lang="en-US" sz="2200" dirty="0" err="1"/>
              <a:t>CheckerFramework</a:t>
            </a:r>
            <a:r>
              <a:rPr lang="en-US" sz="2200" dirty="0"/>
              <a:t>)</a:t>
            </a:r>
          </a:p>
          <a:p>
            <a:r>
              <a:rPr lang="en-US" sz="2200" dirty="0"/>
              <a:t>Builder idiom parameter initialization (Java </a:t>
            </a:r>
            <a:r>
              <a:rPr lang="en-US" sz="2200" dirty="0" err="1"/>
              <a:t>CheckerFramework</a:t>
            </a:r>
            <a:r>
              <a:rPr lang="en-US" sz="2200" dirty="0"/>
              <a:t>)</a:t>
            </a:r>
          </a:p>
          <a:p>
            <a:r>
              <a:rPr lang="en-US" sz="2200" dirty="0"/>
              <a:t>TypeScript type/property recovery (Jitterbug)</a:t>
            </a:r>
          </a:p>
        </p:txBody>
      </p:sp>
    </p:spTree>
    <p:extLst>
      <p:ext uri="{BB962C8B-B14F-4D97-AF65-F5344CB8AC3E}">
        <p14:creationId xmlns:p14="http://schemas.microsoft.com/office/powerpoint/2010/main" val="145535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C32F-719F-8515-E945-DE3D6A1DA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20476" cy="4601183"/>
          </a:xfrm>
        </p:spPr>
        <p:txBody>
          <a:bodyPr/>
          <a:lstStyle/>
          <a:p>
            <a:r>
              <a:rPr lang="en-US" sz="2400" dirty="0"/>
              <a:t>Technique:</a:t>
            </a:r>
            <a:br>
              <a:rPr lang="en-US" sz="2400" dirty="0"/>
            </a:br>
            <a:br>
              <a:rPr lang="en-US" dirty="0"/>
            </a:br>
            <a:r>
              <a:rPr lang="en-US" dirty="0"/>
              <a:t>Model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A93B3-8912-3203-8170-1C697086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38841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200" dirty="0"/>
              <a:t>bounded modeling checking, systematic scheduling,</a:t>
            </a:r>
            <a:br>
              <a:rPr lang="en-US" sz="2200" dirty="0"/>
            </a:br>
            <a:r>
              <a:rPr lang="en-US" sz="2200" dirty="0"/>
              <a:t>run-time monitors, …</a:t>
            </a:r>
          </a:p>
          <a:p>
            <a:endParaRPr lang="en-US" sz="2200" dirty="0"/>
          </a:p>
          <a:p>
            <a:r>
              <a:rPr lang="en-US" sz="2200" dirty="0"/>
              <a:t>Unsound (bounded model checking)</a:t>
            </a:r>
          </a:p>
          <a:p>
            <a:r>
              <a:rPr lang="en-US" sz="2200" dirty="0"/>
              <a:t>Systematic and detailed</a:t>
            </a:r>
          </a:p>
          <a:p>
            <a:r>
              <a:rPr lang="en-US" sz="2200" dirty="0"/>
              <a:t>Modular</a:t>
            </a:r>
          </a:p>
          <a:p>
            <a:r>
              <a:rPr lang="en-US" sz="2200" dirty="0"/>
              <a:t>Can use specifications</a:t>
            </a:r>
          </a:p>
          <a:p>
            <a:r>
              <a:rPr lang="en-US" sz="2200" dirty="0"/>
              <a:t>Hands-off</a:t>
            </a:r>
          </a:p>
          <a:p>
            <a:r>
              <a:rPr lang="en-US" sz="2200" dirty="0"/>
              <a:t>Easy to understand error traces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/>
              <a:t>Some successes at AWS:</a:t>
            </a:r>
          </a:p>
          <a:p>
            <a:r>
              <a:rPr lang="en-US" sz="2200" dirty="0"/>
              <a:t>Memory safety (CBMC)</a:t>
            </a:r>
          </a:p>
          <a:p>
            <a:r>
              <a:rPr lang="en-US" sz="2200" dirty="0"/>
              <a:t>Protocol modeling (P)</a:t>
            </a:r>
          </a:p>
          <a:p>
            <a:r>
              <a:rPr lang="en-US" sz="2200" dirty="0"/>
              <a:t>Concurrency bugs (Shuttle)</a:t>
            </a:r>
          </a:p>
        </p:txBody>
      </p:sp>
    </p:spTree>
    <p:extLst>
      <p:ext uri="{BB962C8B-B14F-4D97-AF65-F5344CB8AC3E}">
        <p14:creationId xmlns:p14="http://schemas.microsoft.com/office/powerpoint/2010/main" val="39356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02D3-E729-3A9F-4895-BE8459979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Technique:</a:t>
            </a:r>
            <a:br>
              <a:rPr lang="en-US" sz="2400" dirty="0"/>
            </a:br>
            <a:br>
              <a:rPr lang="en-US" dirty="0"/>
            </a:br>
            <a:r>
              <a:rPr lang="en-US" dirty="0"/>
              <a:t>Deductive 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BD21D-3E22-D0A6-F60D-6872A5FB5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894364" cy="512064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800" dirty="0"/>
              <a:t>interactive theorem proving,</a:t>
            </a:r>
            <a:br>
              <a:rPr lang="en-US" sz="2800" dirty="0"/>
            </a:br>
            <a:r>
              <a:rPr lang="en-US" sz="2800" dirty="0"/>
              <a:t>interactive program proving</a:t>
            </a:r>
          </a:p>
          <a:p>
            <a:endParaRPr lang="en-US" sz="2800" dirty="0"/>
          </a:p>
          <a:p>
            <a:r>
              <a:rPr lang="en-US" sz="2800" dirty="0"/>
              <a:t>Sound</a:t>
            </a:r>
          </a:p>
          <a:p>
            <a:r>
              <a:rPr lang="en-US" sz="2800" dirty="0"/>
              <a:t>Supports specifications</a:t>
            </a:r>
          </a:p>
          <a:p>
            <a:r>
              <a:rPr lang="en-US" sz="2800" dirty="0"/>
              <a:t>Requires interaction when automation runs out</a:t>
            </a:r>
          </a:p>
          <a:p>
            <a:r>
              <a:rPr lang="en-US" sz="2800" dirty="0"/>
              <a:t>Spec/program/proof co-development</a:t>
            </a:r>
          </a:p>
          <a:p>
            <a:r>
              <a:rPr lang="en-US" sz="2800" dirty="0"/>
              <a:t>Requires expertise and patience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Some successes at AWS:</a:t>
            </a:r>
          </a:p>
          <a:p>
            <a:r>
              <a:rPr lang="en-US" sz="2800" dirty="0"/>
              <a:t>AWS </a:t>
            </a:r>
            <a:r>
              <a:rPr lang="en-US" sz="2800" dirty="0" err="1"/>
              <a:t>Libcrypto</a:t>
            </a:r>
            <a:r>
              <a:rPr lang="en-US" sz="2800" dirty="0"/>
              <a:t> (HOL Light)</a:t>
            </a:r>
          </a:p>
          <a:p>
            <a:r>
              <a:rPr lang="en-US" sz="2800" dirty="0"/>
              <a:t>s2n-bignum (HOL Light)</a:t>
            </a:r>
          </a:p>
          <a:p>
            <a:r>
              <a:rPr lang="en-US" sz="2800" dirty="0"/>
              <a:t>AWS authentication engine (Dafny)</a:t>
            </a:r>
          </a:p>
          <a:p>
            <a:r>
              <a:rPr lang="en-US" sz="2800" dirty="0"/>
              <a:t>AWS Encryption SDK, AWS Datatype Encryption SDK (Dafny)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267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19480</TotalTime>
  <Words>3272</Words>
  <Application>Microsoft Macintosh PowerPoint</Application>
  <PresentationFormat>Widescreen</PresentationFormat>
  <Paragraphs>432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Aptos</vt:lpstr>
      <vt:lpstr>Corbel</vt:lpstr>
      <vt:lpstr>Fira Code</vt:lpstr>
      <vt:lpstr>Lucida Sans Typewriter</vt:lpstr>
      <vt:lpstr>Wingdings</vt:lpstr>
      <vt:lpstr>Wingdings 2</vt:lpstr>
      <vt:lpstr>Frame</vt:lpstr>
      <vt:lpstr>Tools for software verification  an industrial perspective</vt:lpstr>
      <vt:lpstr>Why verify software</vt:lpstr>
      <vt:lpstr>When to verify software</vt:lpstr>
      <vt:lpstr>Other benefits of the process of proving programs</vt:lpstr>
      <vt:lpstr>Brief survey of some techniques</vt:lpstr>
      <vt:lpstr>Technique:  Testing</vt:lpstr>
      <vt:lpstr>Technique:  Static analysis</vt:lpstr>
      <vt:lpstr>Technique:  Model checking</vt:lpstr>
      <vt:lpstr>Technique:  Deductive verification</vt:lpstr>
      <vt:lpstr>Interactive program proving</vt:lpstr>
      <vt:lpstr>Demo</vt:lpstr>
      <vt:lpstr>PowerPoint Presentation</vt:lpstr>
      <vt:lpstr>PowerPoint Presentation</vt:lpstr>
      <vt:lpstr>Some AWS uses of Dafny</vt:lpstr>
      <vt:lpstr>Some AWS uses of Dafny</vt:lpstr>
      <vt:lpstr>Demo</vt:lpstr>
      <vt:lpstr>PowerPoint Presentation</vt:lpstr>
      <vt:lpstr>PowerPoint Presentation</vt:lpstr>
      <vt:lpstr>PowerPoint Presentation</vt:lpstr>
      <vt:lpstr>How it’s done</vt:lpstr>
      <vt:lpstr>Demo</vt:lpstr>
      <vt:lpstr>PowerPoint Presentation</vt:lpstr>
      <vt:lpstr>PowerPoint Presentation</vt:lpstr>
      <vt:lpstr>PowerPoint Presentation</vt:lpstr>
      <vt:lpstr>Difficulties</vt:lpstr>
      <vt:lpstr>Logic/type features/issues in Dafny  Many of these are waiting for theorems to be written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functions by total functions</dc:title>
  <dc:creator>Leino, Rustan</dc:creator>
  <cp:lastModifiedBy>Leino, Rustan</cp:lastModifiedBy>
  <cp:revision>101</cp:revision>
  <cp:lastPrinted>2024-08-16T06:07:42Z</cp:lastPrinted>
  <dcterms:created xsi:type="dcterms:W3CDTF">2024-05-08T20:26:49Z</dcterms:created>
  <dcterms:modified xsi:type="dcterms:W3CDTF">2025-06-24T08:23:47Z</dcterms:modified>
</cp:coreProperties>
</file>