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315" r:id="rId3"/>
    <p:sldId id="300" r:id="rId4"/>
    <p:sldId id="302" r:id="rId5"/>
    <p:sldId id="301" r:id="rId6"/>
    <p:sldId id="303" r:id="rId7"/>
    <p:sldId id="304" r:id="rId8"/>
    <p:sldId id="305" r:id="rId9"/>
    <p:sldId id="307" r:id="rId10"/>
    <p:sldId id="306" r:id="rId11"/>
    <p:sldId id="308" r:id="rId12"/>
    <p:sldId id="316" r:id="rId13"/>
    <p:sldId id="310" r:id="rId14"/>
    <p:sldId id="309" r:id="rId15"/>
    <p:sldId id="311" r:id="rId16"/>
    <p:sldId id="314" r:id="rId17"/>
    <p:sldId id="317" r:id="rId18"/>
    <p:sldId id="312" r:id="rId19"/>
    <p:sldId id="313" r:id="rId20"/>
    <p:sldId id="319" r:id="rId21"/>
    <p:sldId id="320" r:id="rId22"/>
    <p:sldId id="325" r:id="rId23"/>
    <p:sldId id="318" r:id="rId24"/>
    <p:sldId id="321" r:id="rId25"/>
    <p:sldId id="324" r:id="rId26"/>
    <p:sldId id="32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A5A6"/>
    <a:srgbClr val="F4B4A0"/>
    <a:srgbClr val="40BAD2"/>
    <a:srgbClr val="FAA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88"/>
    <p:restoredTop sz="94830"/>
  </p:normalViewPr>
  <p:slideViewPr>
    <p:cSldViewPr snapToGrid="0">
      <p:cViewPr varScale="1">
        <p:scale>
          <a:sx n="117" d="100"/>
          <a:sy n="117" d="100"/>
        </p:scale>
        <p:origin x="856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5/30/25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5FF95-900D-9834-176D-82EFE8BBD1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Reasoning about allocation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8F123-63E8-4935-28E0-DEFEE1D34C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K. Rustan M. Leino</a:t>
            </a:r>
            <a:br>
              <a:rPr lang="en-US" dirty="0"/>
            </a:br>
            <a:br>
              <a:rPr lang="en-US" dirty="0"/>
            </a:br>
            <a:r>
              <a:rPr lang="en-US" sz="1600" dirty="0"/>
              <a:t>Amazon Web Services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9344E3-1C2D-512C-B572-72F4E6D66DDB}"/>
              </a:ext>
            </a:extLst>
          </p:cNvPr>
          <p:cNvSpPr txBox="1"/>
          <p:nvPr/>
        </p:nvSpPr>
        <p:spPr>
          <a:xfrm>
            <a:off x="6474373" y="5401098"/>
            <a:ext cx="25804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20 May 2025</a:t>
            </a:r>
          </a:p>
          <a:p>
            <a:r>
              <a:rPr lang="en-US" sz="1100" dirty="0">
                <a:solidFill>
                  <a:schemeClr val="bg1"/>
                </a:solidFill>
              </a:rPr>
              <a:t>IFIP WG 2.3 meeting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Athens, Greece</a:t>
            </a:r>
          </a:p>
        </p:txBody>
      </p:sp>
    </p:spTree>
    <p:extLst>
      <p:ext uri="{BB962C8B-B14F-4D97-AF65-F5344CB8AC3E}">
        <p14:creationId xmlns:p14="http://schemas.microsoft.com/office/powerpoint/2010/main" val="2974625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E119D0-6736-B3CB-5093-FD192E815C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2CD465-54ED-0638-EAB7-9A03690E438A}"/>
              </a:ext>
            </a:extLst>
          </p:cNvPr>
          <p:cNvSpPr txBox="1"/>
          <p:nvPr/>
        </p:nvSpPr>
        <p:spPr>
          <a:xfrm>
            <a:off x="1806766" y="354110"/>
            <a:ext cx="9862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Closure properties</a:t>
            </a:r>
            <a:endParaRPr lang="en-US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37D0FE-E4E2-12A6-C8CE-2812C671E7C6}"/>
              </a:ext>
            </a:extLst>
          </p:cNvPr>
          <p:cNvSpPr txBox="1"/>
          <p:nvPr/>
        </p:nvSpPr>
        <p:spPr>
          <a:xfrm>
            <a:off x="652879" y="987324"/>
            <a:ext cx="11343178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axiom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H: Heap, c: C・ 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GoodHeap(H) ⟹  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(c, H) = H[c].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alloc</a:t>
            </a:r>
            <a:endParaRPr lang="en-US" sz="24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axiom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H: Heap, s: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set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&lt;C&gt;, c: C・ 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GoodHeap(H) ∧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(s, H) ∧ c ∈ s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⟹ 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(c, H)</a:t>
            </a:r>
            <a:endParaRPr lang="en-US" sz="2400" i="1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axiom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H: Heap, r: C・ 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GoodHeap(H) ∧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(r, H)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⟹ 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(H[r].next, H)</a:t>
            </a:r>
          </a:p>
          <a:p>
            <a:endParaRPr lang="en-US" sz="24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axiom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H: Heap, w: W・ 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GoodHeap(H) ∧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(z, H)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⟹ 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(F(w), H)</a:t>
            </a:r>
            <a:endParaRPr lang="en-US" sz="2400" i="1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3207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A560F-AA54-A7CA-5BBD-3837F79A2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br>
              <a:rPr lang="en-US" dirty="0"/>
            </a:br>
            <a:r>
              <a:rPr lang="en-US" dirty="0"/>
              <a:t>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2E5EC-DD9B-B78A-225D-7BAC6C97C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Meaning of </a:t>
            </a:r>
            <a:r>
              <a:rPr lang="en-US" sz="32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modifies</a:t>
            </a:r>
          </a:p>
          <a:p>
            <a:r>
              <a:rPr lang="en-US" sz="3600" dirty="0"/>
              <a:t>Monotonicity</a:t>
            </a:r>
          </a:p>
          <a:p>
            <a:r>
              <a:rPr lang="en-US" sz="3600" dirty="0"/>
              <a:t>Closure properties</a:t>
            </a:r>
          </a:p>
        </p:txBody>
      </p:sp>
    </p:spTree>
    <p:extLst>
      <p:ext uri="{BB962C8B-B14F-4D97-AF65-F5344CB8AC3E}">
        <p14:creationId xmlns:p14="http://schemas.microsoft.com/office/powerpoint/2010/main" val="3458914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2C4F5-A350-D206-B6DB-24331E6D9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21256-5112-6FCF-C2FE-13976886BE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75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47132-EA43-E479-FD2D-E7E180DAAF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4561C3-BB22-FA21-A210-E2F07E3081BA}"/>
              </a:ext>
            </a:extLst>
          </p:cNvPr>
          <p:cNvSpPr txBox="1"/>
          <p:nvPr/>
        </p:nvSpPr>
        <p:spPr>
          <a:xfrm>
            <a:off x="1806766" y="354110"/>
            <a:ext cx="9862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Functions take an implicit heap argument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926AC8-2684-F24C-F76A-3E5E6C230266}"/>
              </a:ext>
            </a:extLst>
          </p:cNvPr>
          <p:cNvSpPr txBox="1"/>
          <p:nvPr/>
        </p:nvSpPr>
        <p:spPr>
          <a:xfrm>
            <a:off x="652877" y="1945267"/>
            <a:ext cx="8208094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endParaRPr lang="en-US" sz="32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3200" dirty="0">
                <a:latin typeface="Lucida Sans Typewriter" panose="020B0509030504030204" pitchFamily="49" charset="77"/>
                <a:cs typeface="AkayaTelivigala" pitchFamily="2" charset="77"/>
              </a:rPr>
              <a:t>⤑</a:t>
            </a:r>
          </a:p>
          <a:p>
            <a:r>
              <a:rPr lang="en-US" sz="32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sz="3200" dirty="0">
                <a:latin typeface="Lucida Sans Typewriter" panose="020B0509030504030204" pitchFamily="49" charset="77"/>
                <a:cs typeface="AkayaTelivigala" pitchFamily="2" charset="77"/>
              </a:rPr>
              <a:t> F(H: Heap, a: A): 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28A38E-407B-6342-B628-F2CF32520793}"/>
              </a:ext>
            </a:extLst>
          </p:cNvPr>
          <p:cNvSpPr txBox="1"/>
          <p:nvPr/>
        </p:nvSpPr>
        <p:spPr>
          <a:xfrm>
            <a:off x="652877" y="1945267"/>
            <a:ext cx="820809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sz="3200" dirty="0">
                <a:latin typeface="Lucida Sans Typewriter" panose="020B0509030504030204" pitchFamily="49" charset="77"/>
                <a:cs typeface="AkayaTelivigala" pitchFamily="2" charset="77"/>
              </a:rPr>
              <a:t> F(a: A): B</a:t>
            </a:r>
          </a:p>
        </p:txBody>
      </p:sp>
    </p:spTree>
    <p:extLst>
      <p:ext uri="{BB962C8B-B14F-4D97-AF65-F5344CB8AC3E}">
        <p14:creationId xmlns:p14="http://schemas.microsoft.com/office/powerpoint/2010/main" val="2406694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011685-3131-0BCA-1348-6031AF7389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FADD9C-5D09-F2CF-810E-4F26D0FB0C07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Framing for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2E9D50-5845-74AF-88D8-8E5E8587F0FB}"/>
              </a:ext>
            </a:extLst>
          </p:cNvPr>
          <p:cNvSpPr txBox="1"/>
          <p:nvPr/>
        </p:nvSpPr>
        <p:spPr>
          <a:xfrm>
            <a:off x="1099194" y="1553375"/>
            <a:ext cx="9547034" cy="4401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procedure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P(a: A, c: C)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modifies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{c}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≜</a:t>
            </a:r>
            <a:b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b := F(a)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c.data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:= 10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b = F(a)</a:t>
            </a:r>
          </a:p>
          <a:p>
            <a:endParaRPr lang="en-US" sz="28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8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F(a: A): B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reads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s</a:t>
            </a:r>
          </a:p>
        </p:txBody>
      </p:sp>
      <p:sp>
        <p:nvSpPr>
          <p:cNvPr id="4" name="Left Arrow 3">
            <a:extLst>
              <a:ext uri="{FF2B5EF4-FFF2-40B4-BE49-F238E27FC236}">
                <a16:creationId xmlns:a16="http://schemas.microsoft.com/office/drawing/2014/main" id="{D243321A-C47D-6401-C502-49A78EBCF26C}"/>
              </a:ext>
            </a:extLst>
          </p:cNvPr>
          <p:cNvSpPr/>
          <p:nvPr/>
        </p:nvSpPr>
        <p:spPr>
          <a:xfrm>
            <a:off x="4894637" y="3834526"/>
            <a:ext cx="3478896" cy="198303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189748-318D-6C2E-9C6E-0A228E0DDFF8}"/>
              </a:ext>
            </a:extLst>
          </p:cNvPr>
          <p:cNvSpPr txBox="1"/>
          <p:nvPr/>
        </p:nvSpPr>
        <p:spPr>
          <a:xfrm>
            <a:off x="8424333" y="3211022"/>
            <a:ext cx="36696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Requires knowing whether or not </a:t>
            </a:r>
            <a:r>
              <a:rPr lang="en-US" sz="2800" dirty="0">
                <a:latin typeface="Lucida Sans Typewriter" panose="020B0509030504030204" pitchFamily="49" charset="77"/>
              </a:rPr>
              <a:t>F</a:t>
            </a:r>
            <a:r>
              <a:rPr lang="en-US" sz="2800" dirty="0"/>
              <a:t> depends on state of </a:t>
            </a:r>
            <a:r>
              <a:rPr lang="en-US" sz="2800" dirty="0">
                <a:latin typeface="Lucida Sans Typewriter" panose="020B0509030504030204" pitchFamily="49" charset="77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6845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1F84C-11D5-4CBB-5754-241C2D78D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A5A5570-A2F8-3AF0-BF35-46E061CC03AB}"/>
              </a:ext>
            </a:extLst>
          </p:cNvPr>
          <p:cNvSpPr txBox="1"/>
          <p:nvPr/>
        </p:nvSpPr>
        <p:spPr>
          <a:xfrm>
            <a:off x="663765" y="2038829"/>
            <a:ext cx="11343178" cy="2723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endParaRPr lang="en-US" sz="28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⤑</a:t>
            </a:r>
          </a:p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axiom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32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H: Heap, H</a:t>
            </a:r>
            <a:r>
              <a:rPr lang="en-US" sz="4000" baseline="20000" dirty="0">
                <a:latin typeface="Lucida Sans Typewriter" panose="020B0509030504030204" pitchFamily="49" charset="77"/>
                <a:cs typeface="AkayaTelivigala" pitchFamily="2" charset="77"/>
              </a:rPr>
              <a:t>′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: Heap, a: A・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H ≈</a:t>
            </a:r>
            <a:r>
              <a:rPr lang="en-US" sz="2800" baseline="-25000" dirty="0">
                <a:latin typeface="Lucida Sans Typewriter" panose="020B0509030504030204" pitchFamily="49" charset="77"/>
                <a:cs typeface="AkayaTelivigala" pitchFamily="2" charset="77"/>
              </a:rPr>
              <a:t>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H</a:t>
            </a:r>
            <a:r>
              <a:rPr lang="en-US" sz="4000" baseline="20000" dirty="0">
                <a:latin typeface="Lucida Sans Typewriter" panose="020B0509030504030204" pitchFamily="49" charset="77"/>
                <a:cs typeface="AkayaTelivigala" pitchFamily="2" charset="77"/>
              </a:rPr>
              <a:t>′</a:t>
            </a:r>
            <a:endParaRPr lang="en-US" sz="28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⟹  F(H, a</a:t>
            </a:r>
            <a:r>
              <a:rPr lang="en-US" sz="2800">
                <a:latin typeface="Lucida Sans Typewriter" panose="020B0509030504030204" pitchFamily="49" charset="77"/>
                <a:cs typeface="AkayaTelivigala" pitchFamily="2" charset="77"/>
              </a:rPr>
              <a:t>) = 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F(H</a:t>
            </a:r>
            <a:r>
              <a:rPr lang="en-US" sz="4000" baseline="20000" dirty="0">
                <a:latin typeface="Lucida Sans Typewriter" panose="020B0509030504030204" pitchFamily="49" charset="77"/>
                <a:cs typeface="AkayaTelivigala" pitchFamily="2" charset="77"/>
              </a:rPr>
              <a:t>′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, a)</a:t>
            </a:r>
            <a:endParaRPr lang="en-US" sz="2800" i="1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6B508E-0BCF-5691-1B24-3400DFEF9140}"/>
              </a:ext>
            </a:extLst>
          </p:cNvPr>
          <p:cNvSpPr txBox="1"/>
          <p:nvPr/>
        </p:nvSpPr>
        <p:spPr>
          <a:xfrm>
            <a:off x="1806766" y="354110"/>
            <a:ext cx="9862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Frame axiom</a:t>
            </a:r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F7780C-AC96-684A-CF15-FBF62B97F2EE}"/>
              </a:ext>
            </a:extLst>
          </p:cNvPr>
          <p:cNvSpPr txBox="1"/>
          <p:nvPr/>
        </p:nvSpPr>
        <p:spPr>
          <a:xfrm>
            <a:off x="652877" y="1615413"/>
            <a:ext cx="11343178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F(a: A): B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reads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1987C3-8188-0606-319F-DEA7A6BDBB29}"/>
              </a:ext>
            </a:extLst>
          </p:cNvPr>
          <p:cNvSpPr txBox="1"/>
          <p:nvPr/>
        </p:nvSpPr>
        <p:spPr>
          <a:xfrm>
            <a:off x="620222" y="6063343"/>
            <a:ext cx="11266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(This axiom gives rise to a number of instantiations proportional to the square of the number of heaps. 😟)</a:t>
            </a:r>
          </a:p>
        </p:txBody>
      </p:sp>
    </p:spTree>
    <p:extLst>
      <p:ext uri="{BB962C8B-B14F-4D97-AF65-F5344CB8AC3E}">
        <p14:creationId xmlns:p14="http://schemas.microsoft.com/office/powerpoint/2010/main" val="1322979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73962-E0FE-12EC-9C5F-B7EEE2894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A45AD5-192C-6175-2EFF-8E3360EA756D}"/>
              </a:ext>
            </a:extLst>
          </p:cNvPr>
          <p:cNvSpPr txBox="1"/>
          <p:nvPr/>
        </p:nvSpPr>
        <p:spPr>
          <a:xfrm>
            <a:off x="1806766" y="354110"/>
            <a:ext cx="9286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const</a:t>
            </a:r>
            <a:r>
              <a:rPr lang="en-US" sz="3600" dirty="0"/>
              <a:t> fields don’t affect </a:t>
            </a:r>
            <a:r>
              <a:rPr lang="en-US" sz="32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reads</a:t>
            </a:r>
            <a:r>
              <a:rPr lang="en-US" sz="3600" dirty="0"/>
              <a:t> clause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2D0561-F1D7-1B86-60F0-ED23430A0025}"/>
              </a:ext>
            </a:extLst>
          </p:cNvPr>
          <p:cNvSpPr txBox="1"/>
          <p:nvPr/>
        </p:nvSpPr>
        <p:spPr>
          <a:xfrm>
            <a:off x="1099194" y="1553375"/>
            <a:ext cx="9547034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G(c: C):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reads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{}</a:t>
            </a:r>
            <a:endParaRPr lang="en-US" sz="2800" dirty="0">
              <a:solidFill>
                <a:schemeClr val="accent3">
                  <a:lumMod val="50000"/>
                </a:schemeClr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≜</a:t>
            </a:r>
            <a:b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3 *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c.cdata</a:t>
            </a:r>
            <a:endParaRPr lang="en-US" sz="2800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C84F4E-E8C4-7421-F297-A1D6CD889157}"/>
              </a:ext>
            </a:extLst>
          </p:cNvPr>
          <p:cNvSpPr txBox="1"/>
          <p:nvPr/>
        </p:nvSpPr>
        <p:spPr>
          <a:xfrm>
            <a:off x="1099194" y="3970003"/>
            <a:ext cx="9547034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class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C ≜</a:t>
            </a:r>
            <a:b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data: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next: C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const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cdata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: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</p:txBody>
      </p:sp>
    </p:spTree>
    <p:extLst>
      <p:ext uri="{BB962C8B-B14F-4D97-AF65-F5344CB8AC3E}">
        <p14:creationId xmlns:p14="http://schemas.microsoft.com/office/powerpoint/2010/main" val="1323958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2C4F5-A350-D206-B6DB-24331E6D9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21256-5112-6FCF-C2FE-13976886BE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58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52BE60-5D3D-1585-FD37-A17CB8EB3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018A3A-71FA-021C-0596-D263A8B06563}"/>
              </a:ext>
            </a:extLst>
          </p:cNvPr>
          <p:cNvSpPr txBox="1"/>
          <p:nvPr/>
        </p:nvSpPr>
        <p:spPr>
          <a:xfrm>
            <a:off x="3869268" y="3782697"/>
            <a:ext cx="6972903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c: C・ 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c.data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% 2 = 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CF7EA34-1BA7-FB07-C04F-FB61C65D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Safety Principle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35B4ADC-1195-2A4A-B569-D97AC8EB9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25904"/>
            <a:ext cx="7315200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 memory-safe programming language guarantees</a:t>
            </a:r>
          </a:p>
          <a:p>
            <a:r>
              <a:rPr lang="en-US" sz="2800" dirty="0"/>
              <a:t>No dangling pointers</a:t>
            </a:r>
          </a:p>
          <a:p>
            <a:r>
              <a:rPr lang="en-US" sz="2800" dirty="0"/>
              <a:t>No wild pointers (e.g., non-allocated object references)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So, does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implicitly range over just allocated objects?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525B8F-5D3D-B5C0-5CF8-34423AA2D52A}"/>
              </a:ext>
            </a:extLst>
          </p:cNvPr>
          <p:cNvSpPr txBox="1"/>
          <p:nvPr/>
        </p:nvSpPr>
        <p:spPr>
          <a:xfrm>
            <a:off x="225105" y="4951119"/>
            <a:ext cx="11792724" cy="11541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i="1" dirty="0">
                <a:latin typeface="Lucida Sans Typewriter" panose="020B0509030504030204" pitchFamily="49" charset="77"/>
                <a:cs typeface="AkayaTelivigala" pitchFamily="2" charset="77"/>
              </a:rPr>
              <a:t>Design A: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</a:t>
            </a:r>
            <a:r>
              <a:rPr lang="en-US" sz="32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c: C・  H[c].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alloc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⟹  H[c].data % 2 = 0</a:t>
            </a:r>
          </a:p>
          <a:p>
            <a:pPr>
              <a:spcAft>
                <a:spcPts val="600"/>
              </a:spcAft>
            </a:pPr>
            <a:r>
              <a:rPr lang="en-US" sz="2800" i="1" dirty="0">
                <a:latin typeface="Lucida Sans Typewriter" panose="020B0509030504030204" pitchFamily="49" charset="77"/>
                <a:cs typeface="AkayaTelivigala" pitchFamily="2" charset="77"/>
              </a:rPr>
              <a:t>Design B: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 </a:t>
            </a:r>
            <a:r>
              <a:rPr lang="en-US" sz="32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c: C・  H[c].data % 2 = 0</a:t>
            </a:r>
          </a:p>
        </p:txBody>
      </p:sp>
    </p:spTree>
    <p:extLst>
      <p:ext uri="{BB962C8B-B14F-4D97-AF65-F5344CB8AC3E}">
        <p14:creationId xmlns:p14="http://schemas.microsoft.com/office/powerpoint/2010/main" val="318430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A0433-7B1E-47AC-6FA0-B883FD4E0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Design A:</a:t>
            </a:r>
            <a:br>
              <a:rPr lang="en-US" i="1" dirty="0"/>
            </a:br>
            <a:r>
              <a:rPr lang="en-US" dirty="0"/>
              <a:t>Follow the Memory Safety Principle for quantifier ranges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87DC0F-CDAD-ADDF-3E69-1DAF1EDAE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Implicitly reads </a:t>
            </a:r>
            <a:r>
              <a:rPr lang="en-US" sz="2400" dirty="0" err="1">
                <a:latin typeface="Lucida Sans Typewriter" panose="020B0509030504030204" pitchFamily="49" charset="77"/>
              </a:rPr>
              <a:t>alloc</a:t>
            </a:r>
            <a:r>
              <a:rPr lang="en-US" sz="2400" dirty="0"/>
              <a:t> field of all (allocated and unallocated) </a:t>
            </a:r>
            <a:r>
              <a:rPr lang="en-US" sz="2400" dirty="0">
                <a:latin typeface="Lucida Sans Typewriter" panose="020B0509030504030204" pitchFamily="49" charset="77"/>
              </a:rPr>
              <a:t>C</a:t>
            </a:r>
            <a:r>
              <a:rPr lang="en-US" sz="2400" dirty="0"/>
              <a:t> objects, so </a:t>
            </a:r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reads</a:t>
            </a:r>
            <a:r>
              <a:rPr lang="en-US" sz="2400" dirty="0"/>
              <a:t> clause would need to include all those </a:t>
            </a:r>
            <a:r>
              <a:rPr lang="en-US" sz="2400" dirty="0">
                <a:latin typeface="Lucida Sans Typewriter" panose="020B0509030504030204" pitchFamily="49" charset="77"/>
              </a:rPr>
              <a:t>C</a:t>
            </a:r>
            <a:r>
              <a:rPr lang="en-US" sz="2400" dirty="0"/>
              <a:t> objects</a:t>
            </a:r>
          </a:p>
          <a:p>
            <a:r>
              <a:rPr lang="en-US" sz="2400" dirty="0"/>
              <a:t>Or:  …at least all unallocated </a:t>
            </a:r>
            <a:r>
              <a:rPr lang="en-US" sz="2400" dirty="0">
                <a:latin typeface="Lucida Sans Typewriter" panose="020B0509030504030204" pitchFamily="49" charset="77"/>
              </a:rPr>
              <a:t>C</a:t>
            </a:r>
            <a:r>
              <a:rPr lang="en-US" sz="2400" dirty="0"/>
              <a:t> objects (thanks to Monotonicity)</a:t>
            </a:r>
          </a:p>
          <a:p>
            <a:r>
              <a:rPr lang="en-US" sz="2400" dirty="0"/>
              <a:t>Or:  In a function, don’t allow quantifications over types that involve references</a:t>
            </a:r>
          </a:p>
          <a:p>
            <a:r>
              <a:rPr lang="en-US" sz="2400" dirty="0"/>
              <a:t>Or:  Let user opt out of having a frame axiom for this function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622827-2BAE-6268-598B-4BB642E3F586}"/>
              </a:ext>
            </a:extLst>
          </p:cNvPr>
          <p:cNvSpPr txBox="1"/>
          <p:nvPr/>
        </p:nvSpPr>
        <p:spPr>
          <a:xfrm>
            <a:off x="3869268" y="746772"/>
            <a:ext cx="7315200" cy="18774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DataIsEven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():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bool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reads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…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≜</a:t>
            </a:r>
          </a:p>
          <a:p>
            <a:r>
              <a:rPr lang="en-US" sz="3200" dirty="0">
                <a:latin typeface="Lucida Sans Typewriter" panose="020B0509030504030204" pitchFamily="49" charset="77"/>
                <a:cs typeface="AkayaTelivigala" pitchFamily="2" charset="77"/>
              </a:rPr>
              <a:t>  ∀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c: C・ 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c.cdata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% 2 = 0</a:t>
            </a:r>
          </a:p>
        </p:txBody>
      </p:sp>
    </p:spTree>
    <p:extLst>
      <p:ext uri="{BB962C8B-B14F-4D97-AF65-F5344CB8AC3E}">
        <p14:creationId xmlns:p14="http://schemas.microsoft.com/office/powerpoint/2010/main" val="390957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BD5AF-8C5D-357A-B9AB-F92E86C01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allocation, and why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35FC2-C39D-B47A-BB53-073B2D72F0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81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60C8E3-FDB4-CF76-DE8F-4F9B08BCB7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83C57-2C9D-5D98-193B-DA23C3D39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Design B:</a:t>
            </a:r>
            <a:br>
              <a:rPr lang="en-US" i="1" dirty="0"/>
            </a:br>
            <a:r>
              <a:rPr lang="en-US" dirty="0"/>
              <a:t>Ignore the Memory Safety Principle for quantifier ranges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D448A7-05A4-1F4F-92A4-AB82288B2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2133597"/>
            <a:ext cx="7807867" cy="3177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reads</a:t>
            </a:r>
            <a:r>
              <a:rPr lang="en-US" sz="2400" dirty="0"/>
              <a:t> clause can be empty</a:t>
            </a:r>
          </a:p>
          <a:p>
            <a:r>
              <a:rPr lang="en-US" sz="2400" dirty="0"/>
              <a:t>(Without further user-supplied antecedents, like </a:t>
            </a:r>
            <a:r>
              <a:rPr lang="en-US" sz="2400" dirty="0">
                <a:latin typeface="Lucida Sans Typewriter" panose="020B0509030504030204" pitchFamily="49" charset="77"/>
              </a:rPr>
              <a:t>c ∈ s</a:t>
            </a:r>
            <a:r>
              <a:rPr lang="en-US" sz="2400" dirty="0"/>
              <a:t>) quantifications/comprehensions can be used only in ghost contexts (i.e., non-compiled code, like specifications)</a:t>
            </a:r>
          </a:p>
          <a:p>
            <a:r>
              <a:rPr lang="en-US" sz="2400" dirty="0"/>
              <a:t>But…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3EAD77-CA2D-8DFC-D42C-6277A765DE1B}"/>
              </a:ext>
            </a:extLst>
          </p:cNvPr>
          <p:cNvSpPr txBox="1"/>
          <p:nvPr/>
        </p:nvSpPr>
        <p:spPr>
          <a:xfrm>
            <a:off x="3869268" y="779430"/>
            <a:ext cx="7315200" cy="18774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DataIsEven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():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bool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reads 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{}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≜</a:t>
            </a:r>
          </a:p>
          <a:p>
            <a:r>
              <a:rPr lang="en-US" sz="3200" dirty="0">
                <a:latin typeface="Lucida Sans Typewriter" panose="020B0509030504030204" pitchFamily="49" charset="77"/>
                <a:cs typeface="AkayaTelivigala" pitchFamily="2" charset="77"/>
              </a:rPr>
              <a:t>  ∀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c: C・ 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c.cdata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% 2 = 0</a:t>
            </a:r>
          </a:p>
        </p:txBody>
      </p:sp>
    </p:spTree>
    <p:extLst>
      <p:ext uri="{BB962C8B-B14F-4D97-AF65-F5344CB8AC3E}">
        <p14:creationId xmlns:p14="http://schemas.microsoft.com/office/powerpoint/2010/main" val="155920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8544C4-53D1-8923-56E0-ED94819DA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066CD-EF64-7B80-85EF-679611434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Design B:</a:t>
            </a:r>
            <a:br>
              <a:rPr lang="en-US" i="1" dirty="0"/>
            </a:br>
            <a:r>
              <a:rPr lang="en-US" dirty="0"/>
              <a:t>Ignore the Memory Safety Principle for quantifier ranges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636270-D5B2-0673-7749-09B1E9C46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385135"/>
            <a:ext cx="7315200" cy="5120640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So, ghost variables can hold non-allocated objects!</a:t>
            </a:r>
          </a:p>
          <a:p>
            <a:r>
              <a:rPr lang="en-US" sz="2400" dirty="0"/>
              <a:t>Then: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0E2630-6D2D-8D46-DF86-A46AC6AAEDC7}"/>
              </a:ext>
            </a:extLst>
          </p:cNvPr>
          <p:cNvSpPr txBox="1"/>
          <p:nvPr/>
        </p:nvSpPr>
        <p:spPr>
          <a:xfrm>
            <a:off x="3869268" y="779430"/>
            <a:ext cx="7832874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ghost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 := { c: C | P(c) }</a:t>
            </a:r>
          </a:p>
          <a:p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 ≠ {} {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ghost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g 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  <a:sym typeface="Wingdings" pitchFamily="2" charset="2"/>
              </a:rPr>
              <a:t>:| g ∈ s</a:t>
            </a:r>
            <a:endParaRPr lang="en-US" sz="20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E5FB54-227B-18B8-C8CA-BDC64F017F45}"/>
              </a:ext>
            </a:extLst>
          </p:cNvPr>
          <p:cNvSpPr txBox="1"/>
          <p:nvPr/>
        </p:nvSpPr>
        <p:spPr>
          <a:xfrm>
            <a:off x="3869268" y="3218889"/>
            <a:ext cx="7832875" cy="31700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c :=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new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C(data := 20)</a:t>
            </a:r>
          </a:p>
          <a:p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ghost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g := c</a:t>
            </a:r>
          </a:p>
          <a:p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:= 100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to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200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g.data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% 2 == 0 </a:t>
            </a:r>
            <a:r>
              <a:rPr lang="en-US" sz="2000" dirty="0">
                <a:solidFill>
                  <a:srgbClr val="FF0000"/>
                </a:solidFill>
                <a:latin typeface="Lucida Sans Typewriter" panose="020B0509030504030204" pitchFamily="49" charset="77"/>
                <a:cs typeface="AkayaTelivigala" pitchFamily="2" charset="77"/>
              </a:rPr>
              <a:t>// error: proof fails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c :=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new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C(data :=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% 2 == 0 {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g := c;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9137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3542113-9A77-CC3D-CA0E-C58AC2748076}"/>
              </a:ext>
            </a:extLst>
          </p:cNvPr>
          <p:cNvSpPr txBox="1"/>
          <p:nvPr/>
        </p:nvSpPr>
        <p:spPr>
          <a:xfrm>
            <a:off x="2939142" y="3244334"/>
            <a:ext cx="6313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(additional slides)</a:t>
            </a:r>
          </a:p>
        </p:txBody>
      </p:sp>
    </p:spTree>
    <p:extLst>
      <p:ext uri="{BB962C8B-B14F-4D97-AF65-F5344CB8AC3E}">
        <p14:creationId xmlns:p14="http://schemas.microsoft.com/office/powerpoint/2010/main" val="3607998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01B05-55EC-7284-AA0F-43809543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times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6912C-D306-5B54-9B86-BDB353BD91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(as were used in ESC/Java, 1997-2001)</a:t>
            </a:r>
          </a:p>
        </p:txBody>
      </p:sp>
    </p:spTree>
    <p:extLst>
      <p:ext uri="{BB962C8B-B14F-4D97-AF65-F5344CB8AC3E}">
        <p14:creationId xmlns:p14="http://schemas.microsoft.com/office/powerpoint/2010/main" val="77114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4FFD23-30BC-5AF6-D74D-FC0256969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68D1E8-F75F-F29D-C46E-4D01319E8244}"/>
              </a:ext>
            </a:extLst>
          </p:cNvPr>
          <p:cNvSpPr txBox="1"/>
          <p:nvPr/>
        </p:nvSpPr>
        <p:spPr>
          <a:xfrm>
            <a:off x="904719" y="-4239"/>
            <a:ext cx="10117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Every object has a premeditated </a:t>
            </a:r>
            <a:r>
              <a:rPr lang="en-US" sz="3600" i="1" dirty="0"/>
              <a:t>allocation time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4D4D7F-B783-9FBB-9741-6E97D51031A6}"/>
              </a:ext>
            </a:extLst>
          </p:cNvPr>
          <p:cNvSpPr txBox="1"/>
          <p:nvPr/>
        </p:nvSpPr>
        <p:spPr>
          <a:xfrm>
            <a:off x="1764993" y="628975"/>
            <a:ext cx="837991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type 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Time =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atime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(o: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object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): Time</a:t>
            </a: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400" dirty="0">
                <a:solidFill>
                  <a:srgbClr val="00B050"/>
                </a:solidFill>
                <a:latin typeface="Lucida Sans Typewriter" panose="020B0509030504030204" pitchFamily="49" charset="77"/>
                <a:cs typeface="AkayaTelivigala" pitchFamily="2" charset="77"/>
              </a:rPr>
              <a:t>// Global variables</a:t>
            </a:r>
          </a:p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H: Heap</a:t>
            </a:r>
          </a:p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 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time: Time</a:t>
            </a:r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AE23C3-A962-2291-E0F1-87527FA7B922}"/>
              </a:ext>
            </a:extLst>
          </p:cNvPr>
          <p:cNvSpPr txBox="1"/>
          <p:nvPr/>
        </p:nvSpPr>
        <p:spPr>
          <a:xfrm>
            <a:off x="1775881" y="3159255"/>
            <a:ext cx="8379910" cy="20467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endParaRPr lang="en-US" sz="28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⤑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c :| time ≤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atime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(c)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time 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  <a:sym typeface="Wingdings" pitchFamily="2" charset="2"/>
              </a:rPr>
              <a:t>:|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  <a:sym typeface="Wingdings" pitchFamily="2" charset="2"/>
              </a:rPr>
              <a:t>atime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  <a:sym typeface="Wingdings" pitchFamily="2" charset="2"/>
              </a:rPr>
              <a:t>(c) &lt; time</a:t>
            </a:r>
            <a:endParaRPr lang="en-US" sz="2800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81B05E-4AF5-AAC4-472F-85416087E299}"/>
              </a:ext>
            </a:extLst>
          </p:cNvPr>
          <p:cNvSpPr txBox="1"/>
          <p:nvPr/>
        </p:nvSpPr>
        <p:spPr>
          <a:xfrm>
            <a:off x="1764993" y="3155973"/>
            <a:ext cx="837991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c :=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new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3E46D0-AD43-6F37-6160-4F10401AD75E}"/>
              </a:ext>
            </a:extLst>
          </p:cNvPr>
          <p:cNvSpPr txBox="1"/>
          <p:nvPr/>
        </p:nvSpPr>
        <p:spPr>
          <a:xfrm>
            <a:off x="1681171" y="5374598"/>
            <a:ext cx="9981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Monotonicity: </a:t>
            </a:r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time ≤ time</a:t>
            </a:r>
            <a:r>
              <a:rPr lang="en-US" sz="3600" baseline="20000" dirty="0">
                <a:latin typeface="Lucida Sans Typewriter" panose="020B0509030504030204" pitchFamily="49" charset="77"/>
                <a:cs typeface="AkayaTelivigala" pitchFamily="2" charset="77"/>
              </a:rPr>
              <a:t>′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One linear chain per path, not per path per object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Freshness:  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time ≤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atime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(c)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16851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10A58D-18B6-3194-958C-E71AA57FB6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0A1264-BD86-939A-8BCF-1A2CEBD4AA9F}"/>
              </a:ext>
            </a:extLst>
          </p:cNvPr>
          <p:cNvSpPr txBox="1"/>
          <p:nvPr/>
        </p:nvSpPr>
        <p:spPr>
          <a:xfrm>
            <a:off x="1806766" y="-66022"/>
            <a:ext cx="9862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Closure properties (allocation time)</a:t>
            </a:r>
            <a:endParaRPr lang="en-US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125045-4B36-B6FE-5866-02CEA071DDE5}"/>
              </a:ext>
            </a:extLst>
          </p:cNvPr>
          <p:cNvSpPr txBox="1"/>
          <p:nvPr/>
        </p:nvSpPr>
        <p:spPr>
          <a:xfrm>
            <a:off x="652879" y="1123251"/>
            <a:ext cx="11343178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axiom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H: Heap, t: Time, c: C・ 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GoodHeap(H, t) ⟹  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(c, H) = H[c].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alloc</a:t>
            </a:r>
            <a:endParaRPr lang="en-US" sz="24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axiom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H: Heap, t: Time, s: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set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&lt;C&gt;, c: C・ 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GoodHeap(H, t) ∧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(s, H) ∧ c ∈ s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⟹ 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(c, H)</a:t>
            </a:r>
            <a:endParaRPr lang="en-US" sz="2400" i="1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axiom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H: Heap, t: Time, r: C・ 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GoodHeap(H, t) ∧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(r, H)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⟹ 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(H[r].next, H)</a:t>
            </a:r>
          </a:p>
          <a:p>
            <a:endParaRPr lang="en-US" sz="24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axiom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H: Heap, t: Time, w: W・ 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GoodHeap(H, t) ∧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(z, H)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⟹ 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(F(w), H)</a:t>
            </a:r>
            <a:endParaRPr lang="en-US" sz="2400" i="1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DE2D39-ABCA-BA02-49A6-9EB05CDCFDD9}"/>
              </a:ext>
            </a:extLst>
          </p:cNvPr>
          <p:cNvSpPr txBox="1"/>
          <p:nvPr/>
        </p:nvSpPr>
        <p:spPr>
          <a:xfrm>
            <a:off x="652879" y="551591"/>
            <a:ext cx="1134317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 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GoodHeap(H: Heap, t: Time):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bool</a:t>
            </a:r>
          </a:p>
        </p:txBody>
      </p:sp>
    </p:spTree>
    <p:extLst>
      <p:ext uri="{BB962C8B-B14F-4D97-AF65-F5344CB8AC3E}">
        <p14:creationId xmlns:p14="http://schemas.microsoft.com/office/powerpoint/2010/main" val="3542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B974F-0372-D519-2046-7712FB466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A59F8-AB2C-CF1F-1047-34022147E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Keeping track of allocation is needed</a:t>
            </a:r>
          </a:p>
          <a:p>
            <a:pPr lvl="1"/>
            <a:r>
              <a:rPr lang="en-US" sz="2000" dirty="0"/>
              <a:t>to know that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</a:rPr>
              <a:t>new</a:t>
            </a:r>
            <a:r>
              <a:rPr lang="en-US" sz="2000" dirty="0"/>
              <a:t> returns something new</a:t>
            </a:r>
          </a:p>
          <a:p>
            <a:pPr lvl="1"/>
            <a:r>
              <a:rPr lang="en-US" sz="2000" dirty="0"/>
              <a:t>to justify modifications of newly allocated objects</a:t>
            </a:r>
          </a:p>
          <a:p>
            <a:r>
              <a:rPr lang="en-US" sz="2400" dirty="0"/>
              <a:t>Encodings</a:t>
            </a:r>
          </a:p>
          <a:p>
            <a:pPr lvl="1"/>
            <a:r>
              <a:rPr lang="en-US" sz="2000" dirty="0" err="1">
                <a:latin typeface="Lucida Sans Typewriter" panose="020B0509030504030204" pitchFamily="49" charset="77"/>
              </a:rPr>
              <a:t>alloc</a:t>
            </a:r>
            <a:r>
              <a:rPr lang="en-US" sz="2000" dirty="0"/>
              <a:t> field</a:t>
            </a:r>
          </a:p>
          <a:p>
            <a:pPr lvl="1"/>
            <a:r>
              <a:rPr lang="en-US" sz="2000" dirty="0"/>
              <a:t>allocation time</a:t>
            </a:r>
          </a:p>
          <a:p>
            <a:r>
              <a:rPr lang="en-US" sz="2400" dirty="0"/>
              <a:t>Quantifications/comprehensions over reference types</a:t>
            </a:r>
          </a:p>
          <a:p>
            <a:pPr lvl="1"/>
            <a:r>
              <a:rPr lang="en-US" sz="2000" dirty="0"/>
              <a:t>follow Memory Safety Principle</a:t>
            </a:r>
          </a:p>
          <a:p>
            <a:pPr lvl="2"/>
            <a:r>
              <a:rPr lang="en-US" sz="1800" dirty="0"/>
              <a:t>Limitations on using quantifications in function bodies</a:t>
            </a:r>
          </a:p>
          <a:p>
            <a:pPr lvl="1"/>
            <a:r>
              <a:rPr lang="en-US" sz="2000" dirty="0"/>
              <a:t>ignore Memory Safety Principle</a:t>
            </a:r>
          </a:p>
          <a:p>
            <a:pPr lvl="2"/>
            <a:r>
              <a:rPr lang="en-US" sz="1800" dirty="0"/>
              <a:t>Surprising behavior for ghost variables</a:t>
            </a:r>
          </a:p>
        </p:txBody>
      </p:sp>
    </p:spTree>
    <p:extLst>
      <p:ext uri="{BB962C8B-B14F-4D97-AF65-F5344CB8AC3E}">
        <p14:creationId xmlns:p14="http://schemas.microsoft.com/office/powerpoint/2010/main" val="317091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A08D22-C2F3-8F0F-CB7A-148F038A1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07F050E-415D-D71C-B636-5A3C5DBB11A3}"/>
              </a:ext>
            </a:extLst>
          </p:cNvPr>
          <p:cNvSpPr txBox="1"/>
          <p:nvPr/>
        </p:nvSpPr>
        <p:spPr>
          <a:xfrm>
            <a:off x="1806766" y="354110"/>
            <a:ext cx="733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new</a:t>
            </a:r>
            <a:r>
              <a:rPr lang="en-US" sz="3600" dirty="0"/>
              <a:t> is new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8D1BF8-16B7-D90D-AC3E-B618C4E8045D}"/>
              </a:ext>
            </a:extLst>
          </p:cNvPr>
          <p:cNvSpPr txBox="1"/>
          <p:nvPr/>
        </p:nvSpPr>
        <p:spPr>
          <a:xfrm>
            <a:off x="1099194" y="1553375"/>
            <a:ext cx="9547034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procedure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P(y: C, s: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set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&lt;C&gt;) ≜</a:t>
            </a:r>
            <a:b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x :=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new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C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x ≠ y  ∧  x ≠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y.next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∧  x ∉ 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12A9D9-EAFF-2BA1-1E96-6A6B4FC1689E}"/>
              </a:ext>
            </a:extLst>
          </p:cNvPr>
          <p:cNvSpPr txBox="1"/>
          <p:nvPr/>
        </p:nvSpPr>
        <p:spPr>
          <a:xfrm>
            <a:off x="1099194" y="3970003"/>
            <a:ext cx="9547034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class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C ≜</a:t>
            </a:r>
            <a:b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data: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next: C</a:t>
            </a:r>
          </a:p>
        </p:txBody>
      </p:sp>
    </p:spTree>
    <p:extLst>
      <p:ext uri="{BB962C8B-B14F-4D97-AF65-F5344CB8AC3E}">
        <p14:creationId xmlns:p14="http://schemas.microsoft.com/office/powerpoint/2010/main" val="1721510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F12D1-B047-2415-7D94-F85C30828B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C4F922E-19A3-654B-3C3F-B87949078A7B}"/>
              </a:ext>
            </a:extLst>
          </p:cNvPr>
          <p:cNvSpPr txBox="1"/>
          <p:nvPr/>
        </p:nvSpPr>
        <p:spPr>
          <a:xfrm>
            <a:off x="1806766" y="354110"/>
            <a:ext cx="9862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Modification in a heap with shared mutable objects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5960DC-B23E-083F-658F-E71E92D528D7}"/>
              </a:ext>
            </a:extLst>
          </p:cNvPr>
          <p:cNvSpPr txBox="1"/>
          <p:nvPr/>
        </p:nvSpPr>
        <p:spPr>
          <a:xfrm>
            <a:off x="620220" y="1553375"/>
            <a:ext cx="6477918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procedure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P(y: C)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modifies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{y}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≜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y.data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:= 10</a:t>
            </a:r>
            <a:b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</a:p>
        </p:txBody>
      </p:sp>
      <p:sp>
        <p:nvSpPr>
          <p:cNvPr id="4" name="Left Arrow 3">
            <a:extLst>
              <a:ext uri="{FF2B5EF4-FFF2-40B4-BE49-F238E27FC236}">
                <a16:creationId xmlns:a16="http://schemas.microsoft.com/office/drawing/2014/main" id="{4C06D75F-A10D-56DC-52A1-44B6AC2D8E30}"/>
              </a:ext>
            </a:extLst>
          </p:cNvPr>
          <p:cNvSpPr/>
          <p:nvPr/>
        </p:nvSpPr>
        <p:spPr>
          <a:xfrm>
            <a:off x="3969348" y="2996326"/>
            <a:ext cx="4115485" cy="198303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3A46F-7DA1-087D-F33D-3424B258E006}"/>
              </a:ext>
            </a:extLst>
          </p:cNvPr>
          <p:cNvSpPr txBox="1"/>
          <p:nvPr/>
        </p:nvSpPr>
        <p:spPr>
          <a:xfrm>
            <a:off x="8218712" y="2767729"/>
            <a:ext cx="25700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Modification justified by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modifies</a:t>
            </a:r>
            <a:r>
              <a:rPr lang="en-US" sz="2000" dirty="0"/>
              <a:t> clause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B1E25A-863D-9537-78DB-DAE5A5399243}"/>
              </a:ext>
            </a:extLst>
          </p:cNvPr>
          <p:cNvSpPr txBox="1"/>
          <p:nvPr/>
        </p:nvSpPr>
        <p:spPr>
          <a:xfrm>
            <a:off x="652877" y="4666695"/>
            <a:ext cx="10243720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endParaRPr lang="en-US" sz="28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⤑</a:t>
            </a:r>
          </a:p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32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r・ H[r] = H</a:t>
            </a:r>
            <a:r>
              <a:rPr lang="en-US" sz="4000" baseline="20000" dirty="0">
                <a:latin typeface="Lucida Sans Typewriter" panose="020B0509030504030204" pitchFamily="49" charset="77"/>
                <a:cs typeface="AkayaTelivigala" pitchFamily="2" charset="77"/>
              </a:rPr>
              <a:t>′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[r]  ∨  r ∈ 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0BE207-CA5A-E3AA-2125-3685A00998CC}"/>
              </a:ext>
            </a:extLst>
          </p:cNvPr>
          <p:cNvSpPr txBox="1"/>
          <p:nvPr/>
        </p:nvSpPr>
        <p:spPr>
          <a:xfrm>
            <a:off x="652877" y="4666695"/>
            <a:ext cx="1024372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modifies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00E2A8-7BB6-8200-9FD5-1924546D0116}"/>
              </a:ext>
            </a:extLst>
          </p:cNvPr>
          <p:cNvSpPr txBox="1"/>
          <p:nvPr/>
        </p:nvSpPr>
        <p:spPr>
          <a:xfrm>
            <a:off x="8318650" y="4666695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cap="small" dirty="0"/>
              <a:t>Source program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78569A-C349-4538-057C-42A9413D613B}"/>
              </a:ext>
            </a:extLst>
          </p:cNvPr>
          <p:cNvSpPr txBox="1"/>
          <p:nvPr/>
        </p:nvSpPr>
        <p:spPr>
          <a:xfrm>
            <a:off x="8318649" y="5205304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cap="small" dirty="0"/>
              <a:t>Meaning</a:t>
            </a:r>
          </a:p>
        </p:txBody>
      </p:sp>
    </p:spTree>
    <p:extLst>
      <p:ext uri="{BB962C8B-B14F-4D97-AF65-F5344CB8AC3E}">
        <p14:creationId xmlns:p14="http://schemas.microsoft.com/office/powerpoint/2010/main" val="70194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3E9F16-FFCE-012F-71BA-7463DDBFE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6FA0AC-ADDE-1432-5D94-BC827D8F6C6F}"/>
              </a:ext>
            </a:extLst>
          </p:cNvPr>
          <p:cNvSpPr txBox="1"/>
          <p:nvPr/>
        </p:nvSpPr>
        <p:spPr>
          <a:xfrm>
            <a:off x="1806766" y="354110"/>
            <a:ext cx="9862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Modification in a heap with shared objects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B6A428-29E5-D4FD-1706-171BDB79F561}"/>
              </a:ext>
            </a:extLst>
          </p:cNvPr>
          <p:cNvSpPr txBox="1"/>
          <p:nvPr/>
        </p:nvSpPr>
        <p:spPr>
          <a:xfrm>
            <a:off x="620222" y="1553375"/>
            <a:ext cx="6477918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procedure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P(y: C)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modifies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{y}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≜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y.data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:= 10</a:t>
            </a:r>
            <a:b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x :=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new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C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x.data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:= 12</a:t>
            </a:r>
          </a:p>
        </p:txBody>
      </p:sp>
      <p:sp>
        <p:nvSpPr>
          <p:cNvPr id="4" name="Left Arrow 3">
            <a:extLst>
              <a:ext uri="{FF2B5EF4-FFF2-40B4-BE49-F238E27FC236}">
                <a16:creationId xmlns:a16="http://schemas.microsoft.com/office/drawing/2014/main" id="{3221CF1E-23D6-101E-A800-779F19BCA3A7}"/>
              </a:ext>
            </a:extLst>
          </p:cNvPr>
          <p:cNvSpPr/>
          <p:nvPr/>
        </p:nvSpPr>
        <p:spPr>
          <a:xfrm>
            <a:off x="3969350" y="2996326"/>
            <a:ext cx="4115485" cy="198303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42CA2E-543D-CCFA-B4D9-8A956E28DBAE}"/>
              </a:ext>
            </a:extLst>
          </p:cNvPr>
          <p:cNvSpPr txBox="1"/>
          <p:nvPr/>
        </p:nvSpPr>
        <p:spPr>
          <a:xfrm>
            <a:off x="8218714" y="2767729"/>
            <a:ext cx="25700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Modification justified by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modifies</a:t>
            </a:r>
            <a:r>
              <a:rPr lang="en-US" sz="2000" dirty="0"/>
              <a:t> clause</a:t>
            </a:r>
          </a:p>
        </p:txBody>
      </p:sp>
      <p:sp>
        <p:nvSpPr>
          <p:cNvPr id="6" name="Left Arrow 5">
            <a:extLst>
              <a:ext uri="{FF2B5EF4-FFF2-40B4-BE49-F238E27FC236}">
                <a16:creationId xmlns:a16="http://schemas.microsoft.com/office/drawing/2014/main" id="{E579D443-4E3C-C38B-870D-239097C19DF7}"/>
              </a:ext>
            </a:extLst>
          </p:cNvPr>
          <p:cNvSpPr/>
          <p:nvPr/>
        </p:nvSpPr>
        <p:spPr>
          <a:xfrm>
            <a:off x="3969350" y="3856297"/>
            <a:ext cx="4115485" cy="198303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760248-8350-F5D2-DEFF-A27600FD5C00}"/>
              </a:ext>
            </a:extLst>
          </p:cNvPr>
          <p:cNvSpPr txBox="1"/>
          <p:nvPr/>
        </p:nvSpPr>
        <p:spPr>
          <a:xfrm>
            <a:off x="8218714" y="3627700"/>
            <a:ext cx="25700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Modification justified by freshness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25D338-B69F-64AF-140D-A598E11816B8}"/>
              </a:ext>
            </a:extLst>
          </p:cNvPr>
          <p:cNvSpPr txBox="1"/>
          <p:nvPr/>
        </p:nvSpPr>
        <p:spPr>
          <a:xfrm>
            <a:off x="652879" y="4666695"/>
            <a:ext cx="11092806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endParaRPr lang="en-US" sz="28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⤑</a:t>
            </a:r>
          </a:p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32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r・ H[r] = H</a:t>
            </a:r>
            <a:r>
              <a:rPr lang="en-US" sz="4000" baseline="20000" dirty="0">
                <a:latin typeface="Lucida Sans Typewriter" panose="020B0509030504030204" pitchFamily="49" charset="77"/>
                <a:cs typeface="AkayaTelivigala" pitchFamily="2" charset="77"/>
              </a:rPr>
              <a:t>′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[r]  ∨  r ∈ s  ∨  r </a:t>
            </a:r>
            <a:r>
              <a:rPr lang="en-US" sz="2800" i="1" dirty="0">
                <a:latin typeface="Lucida Sans Typewriter" panose="020B0509030504030204" pitchFamily="49" charset="77"/>
                <a:cs typeface="AkayaTelivigala" pitchFamily="2" charset="77"/>
              </a:rPr>
              <a:t>fresh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12CF77-7624-9339-9AFA-B4A9904CDE8F}"/>
              </a:ext>
            </a:extLst>
          </p:cNvPr>
          <p:cNvSpPr txBox="1"/>
          <p:nvPr/>
        </p:nvSpPr>
        <p:spPr>
          <a:xfrm>
            <a:off x="652876" y="4666695"/>
            <a:ext cx="1109280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modifies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s</a:t>
            </a:r>
          </a:p>
        </p:txBody>
      </p:sp>
    </p:spTree>
    <p:extLst>
      <p:ext uri="{BB962C8B-B14F-4D97-AF65-F5344CB8AC3E}">
        <p14:creationId xmlns:p14="http://schemas.microsoft.com/office/powerpoint/2010/main" val="105295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A035B-6C52-9598-F251-7B24B627D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884CAED-6F1B-B329-0CCA-0C4A36346627}"/>
              </a:ext>
            </a:extLst>
          </p:cNvPr>
          <p:cNvSpPr txBox="1"/>
          <p:nvPr/>
        </p:nvSpPr>
        <p:spPr>
          <a:xfrm>
            <a:off x="663765" y="1618695"/>
            <a:ext cx="11343178" cy="20467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endParaRPr lang="en-US" sz="28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⤑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x :| ¬H[x].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alloc</a:t>
            </a:r>
            <a:endParaRPr lang="en-US" sz="28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H[x].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alloc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:= true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DB68D3-5162-29BB-2470-712D9ACDFD32}"/>
              </a:ext>
            </a:extLst>
          </p:cNvPr>
          <p:cNvSpPr txBox="1"/>
          <p:nvPr/>
        </p:nvSpPr>
        <p:spPr>
          <a:xfrm>
            <a:off x="1806766" y="354110"/>
            <a:ext cx="9862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Possible encoding:  </a:t>
            </a:r>
            <a:r>
              <a:rPr lang="en-US" sz="3200" dirty="0" err="1">
                <a:latin typeface="Lucida Sans Typewriter" panose="020B0509030504030204" pitchFamily="49" charset="77"/>
              </a:rPr>
              <a:t>alloc</a:t>
            </a:r>
            <a:r>
              <a:rPr lang="en-US" sz="3600" dirty="0"/>
              <a:t> field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C986E4-D4E8-CEBE-C832-8407CE9014F6}"/>
              </a:ext>
            </a:extLst>
          </p:cNvPr>
          <p:cNvSpPr txBox="1"/>
          <p:nvPr/>
        </p:nvSpPr>
        <p:spPr>
          <a:xfrm>
            <a:off x="652877" y="1615413"/>
            <a:ext cx="1134317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x :=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new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B374C0-0FAE-E589-1D1A-F6B8442B4AB0}"/>
              </a:ext>
            </a:extLst>
          </p:cNvPr>
          <p:cNvSpPr txBox="1"/>
          <p:nvPr/>
        </p:nvSpPr>
        <p:spPr>
          <a:xfrm>
            <a:off x="652879" y="4666695"/>
            <a:ext cx="11343178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endParaRPr lang="en-US" sz="28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⤑</a:t>
            </a:r>
          </a:p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32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r・ H[r] = H</a:t>
            </a:r>
            <a:r>
              <a:rPr lang="en-US" sz="4000" baseline="20000" dirty="0">
                <a:latin typeface="Lucida Sans Typewriter" panose="020B0509030504030204" pitchFamily="49" charset="77"/>
                <a:cs typeface="AkayaTelivigala" pitchFamily="2" charset="77"/>
              </a:rPr>
              <a:t>′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[r]  ∨  r ∈ s  ∨  ¬H[r].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alloc</a:t>
            </a:r>
            <a:endParaRPr lang="en-US" sz="2800" i="1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DAA95E-CB36-1028-BF58-82C8B42799BD}"/>
              </a:ext>
            </a:extLst>
          </p:cNvPr>
          <p:cNvSpPr txBox="1"/>
          <p:nvPr/>
        </p:nvSpPr>
        <p:spPr>
          <a:xfrm>
            <a:off x="652877" y="4666695"/>
            <a:ext cx="1134317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modifies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s</a:t>
            </a:r>
          </a:p>
        </p:txBody>
      </p:sp>
    </p:spTree>
    <p:extLst>
      <p:ext uri="{BB962C8B-B14F-4D97-AF65-F5344CB8AC3E}">
        <p14:creationId xmlns:p14="http://schemas.microsoft.com/office/powerpoint/2010/main" val="3954197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6ABF18-39DC-AA6E-AE03-8F9E916CCD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DDD399-C4D6-60E2-40CF-2A1B01399B69}"/>
              </a:ext>
            </a:extLst>
          </p:cNvPr>
          <p:cNvSpPr txBox="1"/>
          <p:nvPr/>
        </p:nvSpPr>
        <p:spPr>
          <a:xfrm>
            <a:off x="1806766" y="354110"/>
            <a:ext cx="9862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Monotonicity</a:t>
            </a:r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BB90C6-1795-145F-C512-36EC54574B24}"/>
              </a:ext>
            </a:extLst>
          </p:cNvPr>
          <p:cNvSpPr txBox="1"/>
          <p:nvPr/>
        </p:nvSpPr>
        <p:spPr>
          <a:xfrm>
            <a:off x="620222" y="1553375"/>
            <a:ext cx="6477918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procedure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P() ≜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Q(…)</a:t>
            </a:r>
          </a:p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var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x :=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new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C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x.data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:= 12</a:t>
            </a:r>
          </a:p>
        </p:txBody>
      </p:sp>
      <p:sp>
        <p:nvSpPr>
          <p:cNvPr id="4" name="Left Arrow 3">
            <a:extLst>
              <a:ext uri="{FF2B5EF4-FFF2-40B4-BE49-F238E27FC236}">
                <a16:creationId xmlns:a16="http://schemas.microsoft.com/office/drawing/2014/main" id="{15F5E871-7207-4D5A-FA97-16DE9079116A}"/>
              </a:ext>
            </a:extLst>
          </p:cNvPr>
          <p:cNvSpPr/>
          <p:nvPr/>
        </p:nvSpPr>
        <p:spPr>
          <a:xfrm>
            <a:off x="3969350" y="2996326"/>
            <a:ext cx="4115485" cy="198303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8C513C-31DA-7217-C8B3-EA1215484D71}"/>
              </a:ext>
            </a:extLst>
          </p:cNvPr>
          <p:cNvSpPr txBox="1"/>
          <p:nvPr/>
        </p:nvSpPr>
        <p:spPr>
          <a:xfrm>
            <a:off x="8218714" y="2767729"/>
            <a:ext cx="25700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Modification to be justified by freshness.</a:t>
            </a:r>
          </a:p>
          <a:p>
            <a:r>
              <a:rPr lang="en-US" sz="2000" dirty="0"/>
              <a:t>But how?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CF443D-F2DE-B782-3BA9-330832AB8082}"/>
              </a:ext>
            </a:extLst>
          </p:cNvPr>
          <p:cNvSpPr txBox="1"/>
          <p:nvPr/>
        </p:nvSpPr>
        <p:spPr>
          <a:xfrm>
            <a:off x="652879" y="4002663"/>
            <a:ext cx="11343178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⤑</a:t>
            </a:r>
          </a:p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32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r・ H[r].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alloc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⟹  H</a:t>
            </a:r>
            <a:r>
              <a:rPr lang="en-US" sz="4000" baseline="20000" dirty="0">
                <a:latin typeface="Lucida Sans Typewriter" panose="020B0509030504030204" pitchFamily="49" charset="77"/>
                <a:cs typeface="AkayaTelivigala" pitchFamily="2" charset="77"/>
              </a:rPr>
              <a:t>′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[r].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alloc</a:t>
            </a:r>
            <a:endParaRPr lang="en-US" sz="2800" i="1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FF8ACB-4B0D-6FE6-D4C9-0DEDB0482EE9}"/>
              </a:ext>
            </a:extLst>
          </p:cNvPr>
          <p:cNvSpPr txBox="1"/>
          <p:nvPr/>
        </p:nvSpPr>
        <p:spPr>
          <a:xfrm>
            <a:off x="620222" y="5333999"/>
            <a:ext cx="11266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each object, the number of applications of Monotonicity is linear in the number of preceding calls</a:t>
            </a:r>
          </a:p>
        </p:txBody>
      </p:sp>
    </p:spTree>
    <p:extLst>
      <p:ext uri="{BB962C8B-B14F-4D97-AF65-F5344CB8AC3E}">
        <p14:creationId xmlns:p14="http://schemas.microsoft.com/office/powerpoint/2010/main" val="372806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650579-3F39-CF45-E4DA-8633A8EA95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08E578-4B70-6F3B-2A8C-4800E0F0D4BE}"/>
              </a:ext>
            </a:extLst>
          </p:cNvPr>
          <p:cNvSpPr txBox="1"/>
          <p:nvPr/>
        </p:nvSpPr>
        <p:spPr>
          <a:xfrm>
            <a:off x="1806766" y="354110"/>
            <a:ext cx="9862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Monotonicity (again)</a:t>
            </a:r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CB857F-8738-8505-64F0-668EC673CAC8}"/>
              </a:ext>
            </a:extLst>
          </p:cNvPr>
          <p:cNvSpPr txBox="1"/>
          <p:nvPr/>
        </p:nvSpPr>
        <p:spPr>
          <a:xfrm>
            <a:off x="620222" y="1553375"/>
            <a:ext cx="6477918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procedure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P(y: C)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modifies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{y}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≜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y.data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:= 10</a:t>
            </a:r>
          </a:p>
          <a:p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 Q(…)</a:t>
            </a:r>
          </a:p>
          <a:p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assert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800" dirty="0" err="1">
                <a:latin typeface="Lucida Sans Typewriter" panose="020B0509030504030204" pitchFamily="49" charset="77"/>
                <a:cs typeface="AkayaTelivigala" pitchFamily="2" charset="77"/>
              </a:rPr>
              <a:t>y.data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 = 10</a:t>
            </a:r>
          </a:p>
        </p:txBody>
      </p:sp>
      <p:sp>
        <p:nvSpPr>
          <p:cNvPr id="6" name="Left Arrow 5">
            <a:extLst>
              <a:ext uri="{FF2B5EF4-FFF2-40B4-BE49-F238E27FC236}">
                <a16:creationId xmlns:a16="http://schemas.microsoft.com/office/drawing/2014/main" id="{AFA61B7A-0E05-4004-3B63-227BC468BEE5}"/>
              </a:ext>
            </a:extLst>
          </p:cNvPr>
          <p:cNvSpPr/>
          <p:nvPr/>
        </p:nvSpPr>
        <p:spPr>
          <a:xfrm>
            <a:off x="5286829" y="3845414"/>
            <a:ext cx="2798006" cy="198303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F1A847-1582-C35B-F63E-9BB59E21AFD3}"/>
              </a:ext>
            </a:extLst>
          </p:cNvPr>
          <p:cNvSpPr txBox="1"/>
          <p:nvPr/>
        </p:nvSpPr>
        <p:spPr>
          <a:xfrm>
            <a:off x="8218713" y="3616817"/>
            <a:ext cx="37011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Needs to know </a:t>
            </a:r>
            <a:r>
              <a:rPr lang="en-US" sz="2000" dirty="0">
                <a:latin typeface="Lucida Sans Typewriter" panose="020B0509030504030204" pitchFamily="49" charset="77"/>
              </a:rPr>
              <a:t>y</a:t>
            </a:r>
            <a:r>
              <a:rPr lang="en-US" sz="2000" dirty="0"/>
              <a:t> was allocated before call to </a:t>
            </a:r>
            <a:r>
              <a:rPr lang="en-US" sz="2000" dirty="0">
                <a:latin typeface="Lucida Sans Typewriter" panose="020B0509030504030204" pitchFamily="49" charset="77"/>
              </a:rPr>
              <a:t>Q()</a:t>
            </a:r>
          </a:p>
        </p:txBody>
      </p:sp>
    </p:spTree>
    <p:extLst>
      <p:ext uri="{BB962C8B-B14F-4D97-AF65-F5344CB8AC3E}">
        <p14:creationId xmlns:p14="http://schemas.microsoft.com/office/powerpoint/2010/main" val="1729240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B4475E-5B49-305F-370B-8B51D21F7C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DD57EB-E88B-A489-380B-1E5A4ADDA4C7}"/>
              </a:ext>
            </a:extLst>
          </p:cNvPr>
          <p:cNvSpPr txBox="1"/>
          <p:nvPr/>
        </p:nvSpPr>
        <p:spPr>
          <a:xfrm>
            <a:off x="1806766" y="354110"/>
            <a:ext cx="9862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Closure properties</a:t>
            </a:r>
            <a:endParaRPr lang="en-US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357B4B-F41C-FD9C-03D2-DE00D9F61D85}"/>
              </a:ext>
            </a:extLst>
          </p:cNvPr>
          <p:cNvSpPr txBox="1"/>
          <p:nvPr/>
        </p:nvSpPr>
        <p:spPr>
          <a:xfrm>
            <a:off x="652879" y="987324"/>
            <a:ext cx="11343178" cy="56938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axiom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800" dirty="0">
                <a:latin typeface="Lucida Sans Typewriter" panose="020B0509030504030204" pitchFamily="49" charset="77"/>
                <a:cs typeface="AkayaTelivigala" pitchFamily="2" charset="77"/>
              </a:rPr>
              <a:t>∀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H: Heap, c: C・ </a:t>
            </a:r>
          </a:p>
          <a:p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IsAlloc</a:t>
            </a:r>
            <a:r>
              <a:rPr lang="en-US" sz="2400" dirty="0">
                <a:latin typeface="Lucida Sans Typewriter" panose="020B0509030504030204" pitchFamily="49" charset="77"/>
                <a:cs typeface="AkayaTelivigala" pitchFamily="2" charset="77"/>
              </a:rPr>
              <a:t>(c, H) = H[c].</a:t>
            </a:r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alloc</a:t>
            </a:r>
            <a:endParaRPr lang="en-US" sz="24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endParaRPr lang="en-US" sz="24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5659059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16359</TotalTime>
  <Words>1452</Words>
  <Application>Microsoft Macintosh PowerPoint</Application>
  <PresentationFormat>Widescreen</PresentationFormat>
  <Paragraphs>232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Corbel</vt:lpstr>
      <vt:lpstr>Lucida Sans Typewriter</vt:lpstr>
      <vt:lpstr>Wingdings 2</vt:lpstr>
      <vt:lpstr>Frame</vt:lpstr>
      <vt:lpstr>Reasoning about allocation</vt:lpstr>
      <vt:lpstr>Modeling allocation, and why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 so far</vt:lpstr>
      <vt:lpstr>Functions</vt:lpstr>
      <vt:lpstr>PowerPoint Presentation</vt:lpstr>
      <vt:lpstr>PowerPoint Presentation</vt:lpstr>
      <vt:lpstr>PowerPoint Presentation</vt:lpstr>
      <vt:lpstr>PowerPoint Presentation</vt:lpstr>
      <vt:lpstr>Quantification</vt:lpstr>
      <vt:lpstr>Memory Safety Principle</vt:lpstr>
      <vt:lpstr>Design A: Follow the Memory Safety Principle for quantifier ranges</vt:lpstr>
      <vt:lpstr>Design B: Ignore the Memory Safety Principle for quantifier ranges</vt:lpstr>
      <vt:lpstr>Design B: Ignore the Memory Safety Principle for quantifier ranges</vt:lpstr>
      <vt:lpstr>PowerPoint Presentation</vt:lpstr>
      <vt:lpstr>Allocation times</vt:lpstr>
      <vt:lpstr>PowerPoint Presentation</vt:lpstr>
      <vt:lpstr>PowerPoint Presentation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 functions by total functions</dc:title>
  <dc:creator>Leino, Rustan</dc:creator>
  <cp:lastModifiedBy>Rustan Leino</cp:lastModifiedBy>
  <cp:revision>88</cp:revision>
  <cp:lastPrinted>2024-08-16T06:07:42Z</cp:lastPrinted>
  <dcterms:created xsi:type="dcterms:W3CDTF">2024-05-08T20:26:49Z</dcterms:created>
  <dcterms:modified xsi:type="dcterms:W3CDTF">2025-05-30T20:51:41Z</dcterms:modified>
</cp:coreProperties>
</file>