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5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2" r:id="rId20"/>
    <p:sldId id="27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1/18/25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1/18/25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1/18/25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1/18/25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1/18/25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1/18/25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1/18/25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1/18/25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1/18/25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ws.amazon.com/about-aws/whats-new/2025/01/aws-encryption-sdk-go-available/" TargetMode="External"/><Relationship Id="rId2" Type="http://schemas.openxmlformats.org/officeDocument/2006/relationships/hyperlink" Target="https://youtu.be/oshxAJGrwMU?si=2HRf2XvNR-8RMIX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afny.org/blog/2023/12/15/teaching-program-verification-in-dafny-at-amazon/" TargetMode="External"/><Relationship Id="rId2" Type="http://schemas.openxmlformats.org/officeDocument/2006/relationships/hyperlink" Target="https://glados-michigan.github.io/verification-class/2022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hyperlink" Target="https://dafny.org/teaching-material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afny.org/" TargetMode="External"/><Relationship Id="rId2" Type="http://schemas.openxmlformats.org/officeDocument/2006/relationships/hyperlink" Target="https://dafny.zulipchat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01626-FDA0-7E42-035D-2E478F9E3A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Dafny</a:t>
            </a:r>
            <a:br>
              <a:rPr lang="en-US" dirty="0"/>
            </a:br>
            <a:r>
              <a:rPr lang="en-US" dirty="0"/>
              <a:t>2025 State of the Union</a:t>
            </a:r>
            <a:br>
              <a:rPr lang="en-US" dirty="0"/>
            </a:br>
            <a:r>
              <a:rPr lang="en-US" dirty="0"/>
              <a:t>Address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361D5-9D68-B00B-D45B-F5E5DAC937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K. Rustan M. Leino</a:t>
            </a:r>
          </a:p>
          <a:p>
            <a:r>
              <a:rPr lang="en-US" sz="1800" dirty="0"/>
              <a:t>Amazon Web Services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08860A-4311-4D4A-5D67-D6C5643C144F}"/>
              </a:ext>
            </a:extLst>
          </p:cNvPr>
          <p:cNvSpPr txBox="1"/>
          <p:nvPr/>
        </p:nvSpPr>
        <p:spPr>
          <a:xfrm>
            <a:off x="9266663" y="6113088"/>
            <a:ext cx="27543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Keynote, Dafny Workshop 2025</a:t>
            </a:r>
            <a:br>
              <a:rPr lang="en-US" sz="1400" dirty="0"/>
            </a:br>
            <a:r>
              <a:rPr lang="en-US" sz="1400" dirty="0"/>
              <a:t>Denver, CO, USA</a:t>
            </a:r>
          </a:p>
          <a:p>
            <a:r>
              <a:rPr lang="en-US" sz="1400" dirty="0"/>
              <a:t>19 January 2025</a:t>
            </a:r>
          </a:p>
        </p:txBody>
      </p:sp>
    </p:spTree>
    <p:extLst>
      <p:ext uri="{BB962C8B-B14F-4D97-AF65-F5344CB8AC3E}">
        <p14:creationId xmlns:p14="http://schemas.microsoft.com/office/powerpoint/2010/main" val="1243307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A1AF9-3F64-9F5B-2F0A-DF4DBC66D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Traits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2800" dirty="0"/>
              <a:t>(cf. interfaces, type classes)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693E1-00E8-92F9-56F9-EBE67E7FF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trait</a:t>
            </a:r>
            <a:r>
              <a:rPr lang="en-US" sz="2800" dirty="0">
                <a:latin typeface="Lucida Sans Typewriter" panose="020B0509030504030204" pitchFamily="49" charset="77"/>
              </a:rPr>
              <a:t> </a:t>
            </a:r>
            <a:r>
              <a:rPr lang="en-US" sz="2800" dirty="0" err="1">
                <a:latin typeface="Lucida Sans Typewriter" panose="020B0509030504030204" pitchFamily="49" charset="77"/>
              </a:rPr>
              <a:t>MyTrait</a:t>
            </a:r>
            <a:r>
              <a:rPr lang="en-US" sz="2800" dirty="0">
                <a:latin typeface="Lucida Sans Typewriter" panose="020B0509030504030204" pitchFamily="49" charset="77"/>
              </a:rPr>
              <a:t> {</a:t>
            </a:r>
            <a:br>
              <a:rPr lang="en-US" sz="2800" dirty="0">
                <a:latin typeface="Lucida Sans Typewriter" panose="020B0509030504030204" pitchFamily="49" charset="77"/>
              </a:rPr>
            </a:br>
            <a:r>
              <a:rPr lang="en-US" sz="2800" dirty="0">
                <a:solidFill>
                  <a:schemeClr val="accent3"/>
                </a:solidFill>
                <a:latin typeface="Lucida Sans Typewriter" panose="020B0509030504030204" pitchFamily="49" charset="77"/>
              </a:rPr>
              <a:t> // members</a:t>
            </a:r>
            <a:r>
              <a:rPr lang="en-US" sz="2800" dirty="0">
                <a:latin typeface="Lucida Sans Typewriter" panose="020B0509030504030204" pitchFamily="49" charset="77"/>
              </a:rPr>
              <a:t> </a:t>
            </a:r>
            <a:br>
              <a:rPr lang="en-US" sz="2800" dirty="0">
                <a:latin typeface="Lucida Sans Typewriter" panose="020B0509030504030204" pitchFamily="49" charset="77"/>
              </a:rPr>
            </a:br>
            <a:r>
              <a:rPr lang="en-US" sz="2800" dirty="0">
                <a:latin typeface="Lucida Sans Typewriter" panose="020B0509030504030204" pitchFamily="49" charset="77"/>
              </a:rPr>
              <a:t>}</a:t>
            </a:r>
          </a:p>
          <a:p>
            <a:r>
              <a:rPr lang="en-US" sz="2800" dirty="0"/>
              <a:t>Can have data members</a:t>
            </a:r>
          </a:p>
          <a:p>
            <a:r>
              <a:rPr lang="en-US" sz="2800" dirty="0"/>
              <a:t>New:  Can be implemented by any type that supports members (i.e., not subset types)</a:t>
            </a:r>
          </a:p>
          <a:p>
            <a:r>
              <a:rPr lang="en-US" sz="2800" dirty="0"/>
              <a:t>Extending the built-in trait </a:t>
            </a:r>
            <a:r>
              <a:rPr lang="en-US" sz="2800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</a:rPr>
              <a:t>object</a:t>
            </a:r>
            <a:r>
              <a:rPr lang="en-US" sz="2800" dirty="0"/>
              <a:t> makes a type a </a:t>
            </a:r>
            <a:r>
              <a:rPr lang="en-US" sz="2800" i="1" dirty="0"/>
              <a:t>reference type</a:t>
            </a:r>
            <a:endParaRPr lang="en-US" sz="2800" dirty="0"/>
          </a:p>
          <a:p>
            <a:r>
              <a:rPr lang="en-US" sz="2800" dirty="0"/>
              <a:t>A </a:t>
            </a:r>
            <a:r>
              <a:rPr lang="en-US" sz="28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class</a:t>
            </a:r>
            <a:r>
              <a:rPr lang="en-US" sz="2800" dirty="0"/>
              <a:t> automatically extends </a:t>
            </a:r>
            <a:r>
              <a:rPr lang="en-US" sz="2800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</a:rPr>
              <a:t>object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569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53540-821A-5938-C09E-DA71D418C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Newtypes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2800" dirty="0"/>
              <a:t>(cf. derived types)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32054-ADEC-6A40-74E0-63CE445F0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864108"/>
            <a:ext cx="8069813" cy="5120640"/>
          </a:xfrm>
        </p:spPr>
        <p:txBody>
          <a:bodyPr>
            <a:normAutofit/>
          </a:bodyPr>
          <a:lstStyle/>
          <a:p>
            <a:r>
              <a:rPr lang="en-US" sz="2400" dirty="0" err="1">
                <a:solidFill>
                  <a:srgbClr val="0070C0"/>
                </a:solidFill>
                <a:latin typeface="Lucida Sans Typewriter" panose="020B0509030504030204" pitchFamily="49" charset="77"/>
              </a:rPr>
              <a:t>newtype</a:t>
            </a:r>
            <a:r>
              <a:rPr lang="en-US" sz="2400" dirty="0">
                <a:latin typeface="Lucida Sans Typewriter" panose="020B0509030504030204" pitchFamily="49" charset="77"/>
              </a:rPr>
              <a:t> N = </a:t>
            </a:r>
            <a:r>
              <a:rPr lang="en-US" sz="2400" dirty="0" err="1">
                <a:latin typeface="Lucida Sans Typewriter" panose="020B0509030504030204" pitchFamily="49" charset="77"/>
              </a:rPr>
              <a:t>BaseType</a:t>
            </a:r>
            <a:endParaRPr lang="en-US" sz="2400" dirty="0">
              <a:latin typeface="Lucida Sans Typewriter" panose="020B0509030504030204" pitchFamily="49" charset="77"/>
            </a:endParaRPr>
          </a:p>
          <a:p>
            <a:r>
              <a:rPr lang="en-US" sz="2400" dirty="0"/>
              <a:t>New:  Allows type parameters</a:t>
            </a:r>
          </a:p>
          <a:p>
            <a:r>
              <a:rPr lang="en-US" sz="2400" dirty="0"/>
              <a:t>New:  </a:t>
            </a:r>
            <a:r>
              <a:rPr lang="en-US" sz="2400" dirty="0" err="1">
                <a:latin typeface="Lucida Sans Typewriter" panose="020B0509030504030204" pitchFamily="49" charset="77"/>
              </a:rPr>
              <a:t>BaseType</a:t>
            </a:r>
            <a:r>
              <a:rPr lang="en-US" sz="2400" dirty="0"/>
              <a:t> can be any non-trait, non-reference type</a:t>
            </a:r>
          </a:p>
          <a:p>
            <a:pPr lvl="1"/>
            <a:r>
              <a:rPr lang="en-US" sz="2200" dirty="0"/>
              <a:t>except datatypes</a:t>
            </a:r>
          </a:p>
          <a:p>
            <a:r>
              <a:rPr lang="en-US" sz="2400" dirty="0"/>
              <a:t>A </a:t>
            </a:r>
            <a:r>
              <a:rPr lang="en-US" sz="2400" dirty="0" err="1"/>
              <a:t>newtype</a:t>
            </a:r>
            <a:r>
              <a:rPr lang="en-US" sz="2400" dirty="0"/>
              <a:t> is not allowed to extend traits</a:t>
            </a:r>
          </a:p>
          <a:p>
            <a:pPr lvl="1"/>
            <a:r>
              <a:rPr lang="en-US" sz="2000" dirty="0"/>
              <a:t>Needs support for fat pointers in the compilers</a:t>
            </a:r>
          </a:p>
          <a:p>
            <a:r>
              <a:rPr lang="en-US" sz="2400" dirty="0"/>
              <a:t>Syntax allows a constraint, but this is better viewed as declaring both a subset type and a </a:t>
            </a:r>
            <a:r>
              <a:rPr lang="en-US" sz="2400" dirty="0" err="1"/>
              <a:t>newtype</a:t>
            </a: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329621-87D7-DF71-EE3F-B002BB657446}"/>
              </a:ext>
            </a:extLst>
          </p:cNvPr>
          <p:cNvSpPr txBox="1"/>
          <p:nvPr/>
        </p:nvSpPr>
        <p:spPr>
          <a:xfrm>
            <a:off x="9545445" y="3802568"/>
            <a:ext cx="1661531" cy="52322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WANTED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D41DCF-B770-EBB4-4DA3-CCB6E66720C9}"/>
              </a:ext>
            </a:extLst>
          </p:cNvPr>
          <p:cNvSpPr txBox="1"/>
          <p:nvPr/>
        </p:nvSpPr>
        <p:spPr>
          <a:xfrm>
            <a:off x="6675864" y="3029417"/>
            <a:ext cx="1661531" cy="52322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WANTED</a:t>
            </a:r>
          </a:p>
        </p:txBody>
      </p:sp>
    </p:spTree>
    <p:extLst>
      <p:ext uri="{BB962C8B-B14F-4D97-AF65-F5344CB8AC3E}">
        <p14:creationId xmlns:p14="http://schemas.microsoft.com/office/powerpoint/2010/main" val="176493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44997-FFEE-593E-7D7B-902D9E452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tests and conversions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0F214-1FA7-F83D-0008-3391DB51B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New:  Expanded support for</a:t>
            </a:r>
          </a:p>
          <a:p>
            <a:pPr lvl="1"/>
            <a:r>
              <a:rPr lang="en-US" sz="2800" dirty="0"/>
              <a:t>type tests (</a:t>
            </a:r>
            <a:r>
              <a:rPr lang="en-US" sz="28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is</a:t>
            </a:r>
            <a:r>
              <a:rPr lang="en-US" sz="2800" dirty="0"/>
              <a:t>) and</a:t>
            </a:r>
          </a:p>
          <a:p>
            <a:pPr lvl="1"/>
            <a:r>
              <a:rPr lang="en-US" sz="2800" dirty="0"/>
              <a:t>type conversions (</a:t>
            </a:r>
            <a:r>
              <a:rPr lang="en-US" sz="28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as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47111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6D7BD-5116-13C4-4DF0-3C9A8D2F1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09A50-24DD-25F5-AD98-43FDB5827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524107"/>
            <a:ext cx="7315200" cy="5639060"/>
          </a:xfrm>
        </p:spPr>
        <p:txBody>
          <a:bodyPr>
            <a:normAutofit lnSpcReduction="10000"/>
          </a:bodyPr>
          <a:lstStyle/>
          <a:p>
            <a:endParaRPr lang="en-US" sz="2400" dirty="0"/>
          </a:p>
          <a:p>
            <a:r>
              <a:rPr lang="en-US" sz="2400" dirty="0"/>
              <a:t>Variance</a:t>
            </a:r>
          </a:p>
          <a:p>
            <a:r>
              <a:rPr lang="en-US" sz="2400" dirty="0"/>
              <a:t>Cardinality preservation</a:t>
            </a:r>
          </a:p>
          <a:p>
            <a:r>
              <a:rPr lang="en-US" sz="2400" dirty="0"/>
              <a:t>Test-type (</a:t>
            </a:r>
            <a:r>
              <a:rPr lang="en-US" sz="24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is</a:t>
            </a:r>
            <a:r>
              <a:rPr lang="en-US" sz="2400" dirty="0"/>
              <a:t>) restriction to preserve parametric polymorphism</a:t>
            </a:r>
          </a:p>
          <a:p>
            <a:pPr lvl="1"/>
            <a:r>
              <a:rPr lang="en-US" sz="2000" dirty="0"/>
              <a:t>Coincidentally, this helps multi-target compilation</a:t>
            </a:r>
          </a:p>
          <a:p>
            <a:pPr lvl="1"/>
            <a:r>
              <a:rPr lang="en-US" sz="2000" dirty="0"/>
              <a:t>But is it otherwise of importance?</a:t>
            </a:r>
          </a:p>
          <a:p>
            <a:r>
              <a:rPr lang="en-US" sz="2400" dirty="0"/>
              <a:t>New:  Type bounds (bounded polymorphism)</a:t>
            </a:r>
          </a:p>
          <a:p>
            <a:pPr lvl="1"/>
            <a:r>
              <a:rPr lang="en-US" sz="20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method</a:t>
            </a:r>
            <a:r>
              <a:rPr lang="en-US" sz="2000" dirty="0">
                <a:latin typeface="Lucida Sans Typewriter" panose="020B0509030504030204" pitchFamily="49" charset="77"/>
              </a:rPr>
              <a:t> </a:t>
            </a:r>
            <a:r>
              <a:rPr lang="en-US" sz="2000" dirty="0" err="1">
                <a:latin typeface="Lucida Sans Typewriter" panose="020B0509030504030204" pitchFamily="49" charset="77"/>
              </a:rPr>
              <a:t>MyMethod</a:t>
            </a:r>
            <a:r>
              <a:rPr lang="en-US" sz="2000" dirty="0">
                <a:latin typeface="Lucida Sans Typewriter" panose="020B0509030504030204" pitchFamily="49" charset="77"/>
              </a:rPr>
              <a:t>&lt;T </a:t>
            </a:r>
            <a:r>
              <a:rPr lang="en-US" sz="20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extends</a:t>
            </a:r>
            <a:r>
              <a:rPr lang="en-US" sz="2000" dirty="0">
                <a:latin typeface="Lucida Sans Typewriter" panose="020B0509030504030204" pitchFamily="49" charset="77"/>
              </a:rPr>
              <a:t> </a:t>
            </a:r>
            <a:r>
              <a:rPr lang="en-US" sz="2000" dirty="0" err="1">
                <a:latin typeface="Lucida Sans Typewriter" panose="020B0509030504030204" pitchFamily="49" charset="77"/>
              </a:rPr>
              <a:t>MyTrait</a:t>
            </a:r>
            <a:r>
              <a:rPr lang="en-US" sz="2000" dirty="0">
                <a:latin typeface="Lucida Sans Typewriter" panose="020B0509030504030204" pitchFamily="49" charset="77"/>
              </a:rPr>
              <a:t>&gt;(x: T)</a:t>
            </a:r>
          </a:p>
          <a:p>
            <a:pPr lvl="1"/>
            <a:r>
              <a:rPr lang="en-US" sz="2000" dirty="0"/>
              <a:t>Bounds are traits or subset types thereof</a:t>
            </a:r>
          </a:p>
          <a:p>
            <a:pPr lvl="1"/>
            <a:r>
              <a:rPr lang="en-US" sz="2000" dirty="0"/>
              <a:t>Supports multiple bounds</a:t>
            </a:r>
          </a:p>
          <a:p>
            <a:pPr lvl="1"/>
            <a:r>
              <a:rPr lang="en-US" sz="2000" dirty="0"/>
              <a:t>Requires some casts when using as one of the bounds</a:t>
            </a:r>
          </a:p>
          <a:p>
            <a:pPr lvl="2"/>
            <a:r>
              <a:rPr lang="en-US" sz="1800" dirty="0"/>
              <a:t>Embellish type inference to not require these casts</a:t>
            </a:r>
          </a:p>
          <a:p>
            <a:pPr lvl="1"/>
            <a:r>
              <a:rPr lang="en-US" sz="2000" dirty="0"/>
              <a:t>Allow any type as a bound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363BD0-0154-A5EE-1BD9-F82E4BDDD153}"/>
              </a:ext>
            </a:extLst>
          </p:cNvPr>
          <p:cNvSpPr txBox="1"/>
          <p:nvPr/>
        </p:nvSpPr>
        <p:spPr>
          <a:xfrm>
            <a:off x="8173847" y="2990865"/>
            <a:ext cx="802885" cy="4001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HELP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83448C-53DA-10B8-738A-DBF9859B756B}"/>
              </a:ext>
            </a:extLst>
          </p:cNvPr>
          <p:cNvSpPr txBox="1"/>
          <p:nvPr/>
        </p:nvSpPr>
        <p:spPr>
          <a:xfrm>
            <a:off x="9891132" y="5029202"/>
            <a:ext cx="1148575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WANTED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F5877B-3EAD-3C2F-F01D-571CFC3C1FD7}"/>
              </a:ext>
            </a:extLst>
          </p:cNvPr>
          <p:cNvSpPr txBox="1"/>
          <p:nvPr/>
        </p:nvSpPr>
        <p:spPr>
          <a:xfrm>
            <a:off x="7415563" y="5355688"/>
            <a:ext cx="1148575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WANTED</a:t>
            </a:r>
          </a:p>
        </p:txBody>
      </p:sp>
    </p:spTree>
    <p:extLst>
      <p:ext uri="{BB962C8B-B14F-4D97-AF65-F5344CB8AC3E}">
        <p14:creationId xmlns:p14="http://schemas.microsoft.com/office/powerpoint/2010/main" val="1786583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95AAA-458E-E499-BA42-EA74EF119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organization and stabilization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C2F93-63A3-4397-80DF-CC6FFE02C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assert</a:t>
            </a:r>
            <a:r>
              <a:rPr lang="en-US" sz="2800" dirty="0">
                <a:latin typeface="Lucida Sans Typewriter" panose="020B0509030504030204" pitchFamily="49" charset="77"/>
              </a:rPr>
              <a:t> </a:t>
            </a:r>
            <a:r>
              <a:rPr lang="en-US" sz="2800" dirty="0" err="1">
                <a:latin typeface="Lucida Sans Typewriter" panose="020B0509030504030204" pitchFamily="49" charset="77"/>
              </a:rPr>
              <a:t>PropertyIWantToProve</a:t>
            </a:r>
            <a:r>
              <a:rPr lang="en-US" sz="2800" dirty="0">
                <a:latin typeface="Lucida Sans Typewriter" panose="020B0509030504030204" pitchFamily="49" charset="77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by</a:t>
            </a:r>
            <a:r>
              <a:rPr lang="en-US" sz="2800" dirty="0">
                <a:latin typeface="Lucida Sans Typewriter" panose="020B0509030504030204" pitchFamily="49" charset="77"/>
              </a:rPr>
              <a:t> {</a:t>
            </a:r>
            <a:br>
              <a:rPr lang="en-US" sz="2800" dirty="0">
                <a:latin typeface="Lucida Sans Typewriter" panose="020B0509030504030204" pitchFamily="49" charset="77"/>
              </a:rPr>
            </a:br>
            <a:r>
              <a:rPr lang="en-US" sz="2800" dirty="0">
                <a:latin typeface="Lucida Sans Typewriter" panose="020B0509030504030204" pitchFamily="49" charset="77"/>
              </a:rPr>
              <a:t>  </a:t>
            </a:r>
            <a:r>
              <a:rPr lang="en-US" sz="2800" dirty="0">
                <a:solidFill>
                  <a:schemeClr val="accent3"/>
                </a:solidFill>
                <a:latin typeface="Lucida Sans Typewriter" panose="020B0509030504030204" pitchFamily="49" charset="77"/>
              </a:rPr>
              <a:t>// proof goes here</a:t>
            </a:r>
            <a:br>
              <a:rPr lang="en-US" sz="2800" dirty="0">
                <a:solidFill>
                  <a:schemeClr val="accent3"/>
                </a:solidFill>
                <a:latin typeface="Lucida Sans Typewriter" panose="020B0509030504030204" pitchFamily="49" charset="77"/>
              </a:rPr>
            </a:br>
            <a:r>
              <a:rPr lang="en-US" sz="2800" dirty="0">
                <a:latin typeface="Lucida Sans Typewriter" panose="020B0509030504030204" pitchFamily="49" charset="77"/>
              </a:rPr>
              <a:t>}</a:t>
            </a:r>
          </a:p>
          <a:p>
            <a:r>
              <a:rPr lang="en-US" sz="2800" dirty="0"/>
              <a:t>New:  </a:t>
            </a:r>
            <a:r>
              <a:rPr lang="en-US" sz="28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by</a:t>
            </a:r>
            <a:r>
              <a:rPr lang="en-US" sz="2800" dirty="0"/>
              <a:t> clauses on all statements</a:t>
            </a:r>
          </a:p>
          <a:p>
            <a:r>
              <a:rPr lang="en-US" sz="2800" dirty="0"/>
              <a:t>New:  </a:t>
            </a:r>
            <a:r>
              <a:rPr lang="en-US" sz="28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opaque</a:t>
            </a:r>
            <a:r>
              <a:rPr lang="en-US" sz="2800" dirty="0"/>
              <a:t> code blocks</a:t>
            </a:r>
          </a:p>
          <a:p>
            <a:r>
              <a:rPr lang="en-US" sz="2800" dirty="0"/>
              <a:t>New:  </a:t>
            </a:r>
            <a:r>
              <a:rPr lang="en-US" sz="28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hide</a:t>
            </a:r>
            <a:r>
              <a:rPr lang="en-US" sz="2800" dirty="0"/>
              <a:t> statements (≈ dual of </a:t>
            </a:r>
            <a:r>
              <a:rPr lang="en-US" sz="28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reveal</a:t>
            </a:r>
            <a:r>
              <a:rPr lang="en-US" sz="2800" dirty="0"/>
              <a:t>)</a:t>
            </a:r>
          </a:p>
          <a:p>
            <a:endParaRPr lang="en-US" sz="2800" dirty="0"/>
          </a:p>
          <a:p>
            <a:r>
              <a:rPr lang="en-US" sz="2800" dirty="0"/>
              <a:t>New:  </a:t>
            </a:r>
            <a:r>
              <a:rPr lang="en-US" sz="2800" dirty="0">
                <a:latin typeface="Lucida Sans Typewriter" panose="020B0509030504030204" pitchFamily="49" charset="77"/>
              </a:rPr>
              <a:t>{:only}</a:t>
            </a:r>
          </a:p>
          <a:p>
            <a:pPr lvl="1"/>
            <a:r>
              <a:rPr lang="en-US" sz="2400" dirty="0"/>
              <a:t>Temporarily focuses proof effort on the selected component</a:t>
            </a:r>
            <a:endParaRPr lang="en-US" sz="2600" dirty="0">
              <a:latin typeface="Lucida Sans Typewriter" panose="020B0509030504030204" pitchFamily="49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776461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BB6A4-FB73-F367-C953-A41EA875C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changes to improve prover performance and stability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FA2B0-D7C5-0467-75AC-DFF7A451F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200722"/>
            <a:ext cx="7315200" cy="5784026"/>
          </a:xfrm>
        </p:spPr>
        <p:txBody>
          <a:bodyPr>
            <a:normAutofit/>
          </a:bodyPr>
          <a:lstStyle/>
          <a:p>
            <a:r>
              <a:rPr lang="en-US" dirty="0"/>
              <a:t>Clean up encoding of functions:  </a:t>
            </a:r>
            <a:r>
              <a:rPr lang="en-US" dirty="0" err="1"/>
              <a:t>CanCall</a:t>
            </a:r>
            <a:endParaRPr lang="en-US" dirty="0"/>
          </a:p>
          <a:p>
            <a:r>
              <a:rPr lang="en-US" dirty="0"/>
              <a:t>Direct verifier in how to use automatic induction hypotheses</a:t>
            </a:r>
          </a:p>
          <a:p>
            <a:r>
              <a:rPr lang="en-US" dirty="0"/>
              <a:t>Coming soon:</a:t>
            </a:r>
          </a:p>
          <a:p>
            <a:pPr lvl="1"/>
            <a:r>
              <a:rPr lang="en-US" dirty="0"/>
              <a:t>Improved encoding of fuel</a:t>
            </a:r>
          </a:p>
          <a:p>
            <a:pPr lvl="1"/>
            <a:r>
              <a:rPr lang="en-US" dirty="0"/>
              <a:t>Change in automatic unfolding for literal arguments to functions</a:t>
            </a:r>
            <a:br>
              <a:rPr lang="en-US" dirty="0"/>
            </a:br>
            <a:r>
              <a:rPr lang="en-US" dirty="0"/>
              <a:t>(probably)</a:t>
            </a:r>
          </a:p>
          <a:p>
            <a:r>
              <a:rPr lang="en-US" dirty="0"/>
              <a:t>Still an issue:  encoding of </a:t>
            </a:r>
            <a:r>
              <a:rPr lang="en-US" dirty="0" err="1"/>
              <a:t>allocatedness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dirty="0"/>
              <a:t>Bugs found and fixed in Z3</a:t>
            </a:r>
          </a:p>
          <a:p>
            <a:pPr lvl="1"/>
            <a:r>
              <a:rPr lang="en-US" dirty="0"/>
              <a:t>Dafny will update its Z3 version in Dafny 5.0 (or sooner)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6478C4-0AFD-EBE0-5B41-6B4C8254747A}"/>
              </a:ext>
            </a:extLst>
          </p:cNvPr>
          <p:cNvSpPr txBox="1"/>
          <p:nvPr/>
        </p:nvSpPr>
        <p:spPr>
          <a:xfrm>
            <a:off x="4638907" y="3234708"/>
            <a:ext cx="27766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class</a:t>
            </a:r>
            <a:r>
              <a:rPr lang="en-US" dirty="0">
                <a:latin typeface="Lucida Sans Typewriter" panose="020B0509030504030204" pitchFamily="49" charset="77"/>
              </a:rPr>
              <a:t> C {</a:t>
            </a:r>
            <a:br>
              <a:rPr lang="en-US" dirty="0">
                <a:latin typeface="Lucida Sans Typewriter" panose="020B0509030504030204" pitchFamily="49" charset="77"/>
              </a:rPr>
            </a:br>
            <a:r>
              <a:rPr lang="en-US" dirty="0">
                <a:latin typeface="Lucida Sans Typewriter" panose="020B0509030504030204" pitchFamily="49" charset="77"/>
              </a:rPr>
              <a:t>  </a:t>
            </a: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var</a:t>
            </a:r>
            <a:r>
              <a:rPr lang="en-US" dirty="0">
                <a:latin typeface="Lucida Sans Typewriter" panose="020B0509030504030204" pitchFamily="49" charset="77"/>
              </a:rPr>
              <a:t> data: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</a:rPr>
              <a:t>int</a:t>
            </a:r>
            <a:br>
              <a:rPr lang="en-US" dirty="0">
                <a:latin typeface="Lucida Sans Typewriter" panose="020B0509030504030204" pitchFamily="49" charset="77"/>
              </a:rPr>
            </a:br>
            <a:r>
              <a:rPr lang="en-US" dirty="0">
                <a:latin typeface="Lucida Sans Typewriter" panose="020B0509030504030204" pitchFamily="49" charset="77"/>
              </a:rPr>
              <a:t>  …</a:t>
            </a:r>
            <a:br>
              <a:rPr lang="en-US" dirty="0">
                <a:latin typeface="Lucida Sans Typewriter" panose="020B0509030504030204" pitchFamily="49" charset="77"/>
              </a:rPr>
            </a:br>
            <a:r>
              <a:rPr lang="en-US" dirty="0">
                <a:latin typeface="Lucida Sans Typewriter" panose="020B0509030504030204" pitchFamily="49" charset="77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786A7C-7E8F-0D64-6DA0-B219BC19D246}"/>
              </a:ext>
            </a:extLst>
          </p:cNvPr>
          <p:cNvSpPr txBox="1"/>
          <p:nvPr/>
        </p:nvSpPr>
        <p:spPr>
          <a:xfrm>
            <a:off x="7974853" y="3234708"/>
            <a:ext cx="36484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method</a:t>
            </a:r>
            <a:r>
              <a:rPr lang="en-US" dirty="0">
                <a:latin typeface="Lucida Sans Typewriter" panose="020B0509030504030204" pitchFamily="49" charset="77"/>
              </a:rPr>
              <a:t> M(d: C) {</a:t>
            </a:r>
            <a:br>
              <a:rPr lang="en-US" dirty="0">
                <a:latin typeface="Lucida Sans Typewriter" panose="020B0509030504030204" pitchFamily="49" charset="77"/>
              </a:rPr>
            </a:br>
            <a:r>
              <a:rPr lang="en-US" dirty="0">
                <a:latin typeface="Lucida Sans Typewriter" panose="020B0509030504030204" pitchFamily="49" charset="77"/>
              </a:rPr>
              <a:t>  </a:t>
            </a: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var</a:t>
            </a:r>
            <a:r>
              <a:rPr lang="en-US" dirty="0">
                <a:latin typeface="Lucida Sans Typewriter" panose="020B0509030504030204" pitchFamily="49" charset="77"/>
              </a:rPr>
              <a:t> c := </a:t>
            </a: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new</a:t>
            </a:r>
            <a:r>
              <a:rPr lang="en-US" dirty="0">
                <a:latin typeface="Lucida Sans Typewriter" panose="020B0509030504030204" pitchFamily="49" charset="77"/>
              </a:rPr>
              <a:t> C();</a:t>
            </a:r>
            <a:br>
              <a:rPr lang="en-US" dirty="0">
                <a:latin typeface="Lucida Sans Typewriter" panose="020B0509030504030204" pitchFamily="49" charset="77"/>
              </a:rPr>
            </a:br>
            <a:r>
              <a:rPr lang="en-US" dirty="0">
                <a:latin typeface="Lucida Sans Typewriter" panose="020B0509030504030204" pitchFamily="49" charset="77"/>
              </a:rPr>
              <a:t>  </a:t>
            </a: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</a:rPr>
              <a:t> c != d;</a:t>
            </a:r>
            <a:br>
              <a:rPr lang="en-US" dirty="0">
                <a:latin typeface="Lucida Sans Typewriter" panose="020B0509030504030204" pitchFamily="49" charset="77"/>
              </a:rPr>
            </a:br>
            <a:r>
              <a:rPr lang="en-US" dirty="0">
                <a:latin typeface="Lucida Sans Typewriter" panose="020B0509030504030204" pitchFamily="49" charset="77"/>
              </a:rPr>
              <a:t>  </a:t>
            </a:r>
            <a:r>
              <a:rPr lang="en-US" dirty="0" err="1">
                <a:latin typeface="Lucida Sans Typewriter" panose="020B0509030504030204" pitchFamily="49" charset="77"/>
              </a:rPr>
              <a:t>c.data</a:t>
            </a:r>
            <a:r>
              <a:rPr lang="en-US" dirty="0">
                <a:latin typeface="Lucida Sans Typewriter" panose="020B0509030504030204" pitchFamily="49" charset="77"/>
              </a:rPr>
              <a:t> := 10;</a:t>
            </a:r>
            <a:br>
              <a:rPr lang="en-US" dirty="0">
                <a:latin typeface="Lucida Sans Typewriter" panose="020B0509030504030204" pitchFamily="49" charset="77"/>
              </a:rPr>
            </a:br>
            <a:r>
              <a:rPr lang="en-US" dirty="0">
                <a:latin typeface="Lucida Sans Typewriter" panose="020B0509030504030204" pitchFamily="49" charset="77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75129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EB295-50D7-BE5D-E2A9-55571DB37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new language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B6B3B-5B24-EBE1-F9CE-FEACD9515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0419" y="852956"/>
            <a:ext cx="7315200" cy="5893531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Lucida Sans Typewriter" panose="020B0509030504030204" pitchFamily="49" charset="77"/>
              </a:rPr>
              <a:t>@</a:t>
            </a:r>
            <a:r>
              <a:rPr lang="en-US" dirty="0"/>
              <a:t>-attributes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Lucida Sans Typewriter" panose="020B0509030504030204" pitchFamily="49" charset="77"/>
              </a:rPr>
              <a:t>@</a:t>
            </a:r>
            <a:r>
              <a:rPr lang="en-US" dirty="0" err="1">
                <a:latin typeface="Lucida Sans Typewriter" panose="020B0509030504030204" pitchFamily="49" charset="77"/>
              </a:rPr>
              <a:t>SomeAttribute</a:t>
            </a:r>
            <a:r>
              <a:rPr lang="en-US" dirty="0">
                <a:latin typeface="Lucida Sans Typewriter" panose="020B0509030504030204" pitchFamily="49" charset="77"/>
              </a:rPr>
              <a:t>(params)</a:t>
            </a:r>
            <a:r>
              <a:rPr lang="en-US" dirty="0"/>
              <a:t> alternative to</a:t>
            </a:r>
            <a:br>
              <a:rPr lang="en-US" dirty="0"/>
            </a:br>
            <a:r>
              <a:rPr lang="en-US" dirty="0">
                <a:latin typeface="Lucida Sans Typewriter" panose="020B0509030504030204" pitchFamily="49" charset="77"/>
              </a:rPr>
              <a:t>{:</a:t>
            </a:r>
            <a:r>
              <a:rPr lang="en-US" dirty="0" err="1">
                <a:latin typeface="Lucida Sans Typewriter" panose="020B0509030504030204" pitchFamily="49" charset="77"/>
              </a:rPr>
              <a:t>someAttribute</a:t>
            </a:r>
            <a:r>
              <a:rPr lang="en-US" dirty="0">
                <a:latin typeface="Lucida Sans Typewriter" panose="020B0509030504030204" pitchFamily="49" charset="77"/>
              </a:rPr>
              <a:t> params}</a:t>
            </a:r>
          </a:p>
          <a:p>
            <a:pPr lvl="1"/>
            <a:r>
              <a:rPr lang="en-US" dirty="0"/>
              <a:t>More control and checking</a:t>
            </a:r>
          </a:p>
          <a:p>
            <a:r>
              <a:rPr lang="en-US" dirty="0"/>
              <a:t>Parameter default values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endParaRPr lang="en-US" dirty="0"/>
          </a:p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decreases to</a:t>
            </a:r>
            <a:r>
              <a:rPr lang="en-US" dirty="0"/>
              <a:t> expressions</a:t>
            </a:r>
          </a:p>
          <a:p>
            <a:r>
              <a:rPr lang="en-US" dirty="0" err="1">
                <a:solidFill>
                  <a:srgbClr val="0070C0"/>
                </a:solidFill>
                <a:latin typeface="Lucida Sans Typewriter" panose="020B0509030504030204" pitchFamily="49" charset="77"/>
              </a:rPr>
              <a:t>forall</a:t>
            </a:r>
            <a:r>
              <a:rPr lang="en-US" dirty="0"/>
              <a:t> statements in expressions</a:t>
            </a:r>
          </a:p>
          <a:p>
            <a:r>
              <a:rPr lang="en-US" dirty="0"/>
              <a:t>Sometimes, </a:t>
            </a:r>
            <a:r>
              <a:rPr lang="en-US" dirty="0">
                <a:latin typeface="Lucida Sans Typewriter" panose="020B0509030504030204" pitchFamily="49" charset="77"/>
              </a:rPr>
              <a:t>{:axiom}</a:t>
            </a:r>
            <a:r>
              <a:rPr lang="en-US" dirty="0"/>
              <a:t> is required to confirm missing information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77396A-E1A4-4B0B-7C6F-5970EEB7CB59}"/>
              </a:ext>
            </a:extLst>
          </p:cNvPr>
          <p:cNvSpPr txBox="1"/>
          <p:nvPr/>
        </p:nvSpPr>
        <p:spPr>
          <a:xfrm>
            <a:off x="5001323" y="2520277"/>
            <a:ext cx="639522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method</a:t>
            </a:r>
            <a:r>
              <a:rPr lang="en-US" dirty="0">
                <a:latin typeface="Lucida Sans Typewriter" panose="020B0509030504030204" pitchFamily="49" charset="77"/>
              </a:rPr>
              <a:t> M(a: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</a:rPr>
              <a:t>,</a:t>
            </a:r>
            <a:br>
              <a:rPr lang="en-US" dirty="0">
                <a:latin typeface="Lucida Sans Typewriter" panose="020B0509030504030204" pitchFamily="49" charset="77"/>
              </a:rPr>
            </a:br>
            <a:r>
              <a:rPr lang="en-US" dirty="0">
                <a:latin typeface="Lucida Sans Typewriter" panose="020B0509030504030204" pitchFamily="49" charset="77"/>
              </a:rPr>
              <a:t>         b: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</a:rPr>
              <a:t> := 25,</a:t>
            </a:r>
            <a:br>
              <a:rPr lang="en-US" dirty="0">
                <a:latin typeface="Lucida Sans Typewriter" panose="020B0509030504030204" pitchFamily="49" charset="77"/>
              </a:rPr>
            </a:br>
            <a:r>
              <a:rPr lang="en-US" dirty="0">
                <a:latin typeface="Lucida Sans Typewriter" panose="020B0509030504030204" pitchFamily="49" charset="77"/>
              </a:rPr>
              <a:t>         c: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</a:rPr>
              <a:t> := d + 1,</a:t>
            </a:r>
            <a:br>
              <a:rPr lang="en-US" dirty="0">
                <a:latin typeface="Lucida Sans Typewriter" panose="020B0509030504030204" pitchFamily="49" charset="77"/>
              </a:rPr>
            </a:br>
            <a:r>
              <a:rPr lang="en-US" dirty="0">
                <a:latin typeface="Lucida Sans Typewriter" panose="020B0509030504030204" pitchFamily="49" charset="77"/>
              </a:rPr>
              <a:t>         d: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</a:rPr>
              <a:t> := 100)</a:t>
            </a:r>
          </a:p>
          <a:p>
            <a:endParaRPr lang="en-US" dirty="0">
              <a:latin typeface="Lucida Sans Typewriter" panose="020B0509030504030204" pitchFamily="49" charset="77"/>
            </a:endParaRPr>
          </a:p>
          <a:p>
            <a:r>
              <a:rPr lang="en-US" dirty="0">
                <a:latin typeface="Lucida Sans Typewriter" panose="020B0509030504030204" pitchFamily="49" charset="77"/>
              </a:rPr>
              <a:t>…</a:t>
            </a:r>
          </a:p>
          <a:p>
            <a:r>
              <a:rPr lang="en-US" dirty="0">
                <a:latin typeface="Lucida Sans Typewriter" panose="020B0509030504030204" pitchFamily="49" charset="77"/>
              </a:rPr>
              <a:t>M(2, 4, d := 90)    </a:t>
            </a:r>
            <a:r>
              <a:rPr lang="en-US" dirty="0">
                <a:solidFill>
                  <a:schemeClr val="accent3"/>
                </a:solidFill>
                <a:latin typeface="Lucida Sans Typewriter" panose="020B0509030504030204" pitchFamily="49" charset="77"/>
              </a:rPr>
              <a:t>// calls M(2, 4, 91, 90)</a:t>
            </a:r>
          </a:p>
        </p:txBody>
      </p:sp>
    </p:spTree>
    <p:extLst>
      <p:ext uri="{BB962C8B-B14F-4D97-AF65-F5344CB8AC3E}">
        <p14:creationId xmlns:p14="http://schemas.microsoft.com/office/powerpoint/2010/main" val="4241833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1D8D9-6AF3-7282-8B89-7B397ABBE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Rustan’s</a:t>
            </a:r>
            <a:r>
              <a:rPr lang="en-US" dirty="0"/>
              <a:t> feature</a:t>
            </a:r>
            <a:br>
              <a:rPr lang="en-US" dirty="0"/>
            </a:br>
            <a:r>
              <a:rPr lang="en-US" dirty="0"/>
              <a:t>wish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4CB02-6514-9E99-5125-507EDDEDC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301083"/>
            <a:ext cx="7315200" cy="628928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Regions, linearity, uniqueness</a:t>
            </a:r>
          </a:p>
          <a:p>
            <a:pPr lvl="1"/>
            <a:r>
              <a:rPr lang="en-US" dirty="0"/>
              <a:t>Abstraction, simpler specifications</a:t>
            </a:r>
          </a:p>
          <a:p>
            <a:pPr lvl="1"/>
            <a:r>
              <a:rPr lang="en-US" dirty="0"/>
              <a:t>Better verifier performance</a:t>
            </a:r>
          </a:p>
          <a:p>
            <a:pPr lvl="1"/>
            <a:r>
              <a:rPr lang="en-US" dirty="0"/>
              <a:t>Compiler optimizations</a:t>
            </a:r>
          </a:p>
          <a:p>
            <a:pPr lvl="1"/>
            <a:r>
              <a:rPr lang="en-US" dirty="0"/>
              <a:t>Concurrency</a:t>
            </a:r>
          </a:p>
          <a:p>
            <a:r>
              <a:rPr lang="en-US" dirty="0"/>
              <a:t>Systems programming features (nominally unsafe memory)</a:t>
            </a:r>
          </a:p>
          <a:p>
            <a:r>
              <a:rPr lang="en-US" dirty="0"/>
              <a:t>Named quantifiers</a:t>
            </a:r>
          </a:p>
          <a:p>
            <a:pPr lvl="1"/>
            <a:r>
              <a:rPr lang="en-US" dirty="0"/>
              <a:t>A new way to present quantifiers to users</a:t>
            </a:r>
          </a:p>
          <a:p>
            <a:r>
              <a:rPr lang="en-US" dirty="0"/>
              <a:t>Letting subset constraint be declared as ghost or compiled</a:t>
            </a:r>
          </a:p>
          <a:p>
            <a:pPr lvl="1"/>
            <a:r>
              <a:rPr lang="en-US" dirty="0"/>
              <a:t>Compiled by default, </a:t>
            </a: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ghost</a:t>
            </a:r>
            <a:r>
              <a:rPr lang="en-US" dirty="0"/>
              <a:t> indicates ghost</a:t>
            </a:r>
          </a:p>
          <a:p>
            <a:r>
              <a:rPr lang="en-US" dirty="0"/>
              <a:t>Stop requiring types to be auto-</a:t>
            </a:r>
            <a:r>
              <a:rPr lang="en-US" dirty="0" err="1"/>
              <a:t>init</a:t>
            </a:r>
            <a:r>
              <a:rPr lang="en-US" dirty="0"/>
              <a:t> by default</a:t>
            </a:r>
          </a:p>
          <a:p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</a:rPr>
              <a:t>seq</a:t>
            </a:r>
            <a:r>
              <a:rPr lang="en-US" dirty="0"/>
              <a:t>/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</a:rPr>
              <a:t>array</a:t>
            </a:r>
            <a:r>
              <a:rPr lang="en-US" dirty="0"/>
              <a:t> constructors with pseudo-lambda expressions</a:t>
            </a:r>
          </a:p>
          <a:p>
            <a:r>
              <a:rPr lang="en-US" dirty="0">
                <a:latin typeface="Lucida Sans Typewriter" panose="020B0509030504030204" pitchFamily="49" charset="77"/>
              </a:rPr>
              <a:t>^</a:t>
            </a:r>
            <a:r>
              <a:rPr lang="en-US" dirty="0"/>
              <a:t> and </a:t>
            </a:r>
            <a:r>
              <a:rPr lang="en-US" dirty="0">
                <a:latin typeface="Lucida Sans Typewriter" panose="020B0509030504030204" pitchFamily="49" charset="77"/>
              </a:rPr>
              <a:t>+</a:t>
            </a:r>
            <a:r>
              <a:rPr lang="en-US" dirty="0"/>
              <a:t> for indexing and ranges</a:t>
            </a:r>
          </a:p>
          <a:p>
            <a:pPr lvl="1"/>
            <a:r>
              <a:rPr lang="en-US" dirty="0">
                <a:latin typeface="Lucida Sans Typewriter" panose="020B0509030504030204" pitchFamily="49" charset="77"/>
              </a:rPr>
              <a:t>s[^1]</a:t>
            </a:r>
            <a:r>
              <a:rPr lang="en-US" dirty="0"/>
              <a:t>  means  </a:t>
            </a:r>
            <a:r>
              <a:rPr lang="en-US" dirty="0">
                <a:latin typeface="Lucida Sans Typewriter" panose="020B0509030504030204" pitchFamily="49" charset="77"/>
              </a:rPr>
              <a:t>s[|s| – 1]</a:t>
            </a:r>
          </a:p>
          <a:p>
            <a:pPr lvl="1"/>
            <a:r>
              <a:rPr lang="en-US" dirty="0">
                <a:latin typeface="Lucida Sans Typewriter" panose="020B0509030504030204" pitchFamily="49" charset="77"/>
              </a:rPr>
              <a:t>s[n..+2]</a:t>
            </a:r>
            <a:r>
              <a:rPr lang="en-US" dirty="0"/>
              <a:t>  means  </a:t>
            </a:r>
            <a:r>
              <a:rPr lang="en-US" dirty="0">
                <a:latin typeface="Lucida Sans Typewriter" panose="020B0509030504030204" pitchFamily="49" charset="77"/>
              </a:rPr>
              <a:t>s[n..n+2]</a:t>
            </a:r>
          </a:p>
          <a:p>
            <a:r>
              <a:rPr lang="en-US" dirty="0"/>
              <a:t>Redesign semantics of function values</a:t>
            </a:r>
          </a:p>
          <a:p>
            <a:r>
              <a:rPr lang="en-US" dirty="0"/>
              <a:t>Post-declaration implementation of traits</a:t>
            </a:r>
          </a:p>
          <a:p>
            <a:r>
              <a:rPr lang="en-US" dirty="0"/>
              <a:t>Change type characteristics to use traits</a:t>
            </a:r>
          </a:p>
          <a:p>
            <a:r>
              <a:rPr lang="en-US" dirty="0"/>
              <a:t>Type </a:t>
            </a: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invariant</a:t>
            </a:r>
            <a:r>
              <a:rPr lang="en-US" dirty="0"/>
              <a:t> (only for immutable state)</a:t>
            </a:r>
          </a:p>
          <a:p>
            <a:r>
              <a:rPr lang="en-US" dirty="0"/>
              <a:t>Better IDE support for writing proofs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2F7428-7E90-49EA-8374-68E0E5BA389D}"/>
              </a:ext>
            </a:extLst>
          </p:cNvPr>
          <p:cNvSpPr txBox="1"/>
          <p:nvPr/>
        </p:nvSpPr>
        <p:spPr>
          <a:xfrm>
            <a:off x="8887522" y="5914373"/>
            <a:ext cx="1148575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WANTED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C25F2F-F02A-63BD-55C8-4349146969CC}"/>
              </a:ext>
            </a:extLst>
          </p:cNvPr>
          <p:cNvSpPr txBox="1"/>
          <p:nvPr/>
        </p:nvSpPr>
        <p:spPr>
          <a:xfrm>
            <a:off x="7978801" y="6317158"/>
            <a:ext cx="1148575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WANTED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6887BB-49E8-C585-2737-78E7D130F1DD}"/>
              </a:ext>
            </a:extLst>
          </p:cNvPr>
          <p:cNvSpPr txBox="1"/>
          <p:nvPr/>
        </p:nvSpPr>
        <p:spPr>
          <a:xfrm>
            <a:off x="8368989" y="5500437"/>
            <a:ext cx="1148575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WANTED</a:t>
            </a:r>
          </a:p>
        </p:txBody>
      </p:sp>
    </p:spTree>
    <p:extLst>
      <p:ext uri="{BB962C8B-B14F-4D97-AF65-F5344CB8AC3E}">
        <p14:creationId xmlns:p14="http://schemas.microsoft.com/office/powerpoint/2010/main" val="3009606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59D77-F261-62D3-C07E-AAF20AEED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SMT solving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B037E-F0EA-3EDE-36A3-E7188F37F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SMT research on quantifiers and matching patterns (triggers)</a:t>
            </a:r>
          </a:p>
          <a:p>
            <a:r>
              <a:rPr lang="en-US" dirty="0"/>
              <a:t>Some of my assumptions were wrong</a:t>
            </a:r>
          </a:p>
          <a:p>
            <a:pPr lvl="1"/>
            <a:r>
              <a:rPr lang="en-US" dirty="0"/>
              <a:t>Triggers are not used in clause learning</a:t>
            </a:r>
          </a:p>
          <a:p>
            <a:r>
              <a:rPr lang="en-US" dirty="0"/>
              <a:t>A minimal SMT solver with</a:t>
            </a:r>
          </a:p>
          <a:p>
            <a:pPr lvl="1"/>
            <a:r>
              <a:rPr lang="en-US" dirty="0"/>
              <a:t>arithmetic (integer, real, </a:t>
            </a:r>
            <a:r>
              <a:rPr lang="en-US" dirty="0" err="1"/>
              <a:t>bitvectors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uninterpreted function symbols</a:t>
            </a:r>
          </a:p>
          <a:p>
            <a:pPr lvl="1"/>
            <a:r>
              <a:rPr lang="en-US" dirty="0"/>
              <a:t>quantifiers</a:t>
            </a:r>
          </a:p>
          <a:p>
            <a:r>
              <a:rPr lang="en-US" dirty="0"/>
              <a:t>Triggers with guards</a:t>
            </a:r>
          </a:p>
          <a:p>
            <a:pPr lvl="1"/>
            <a:r>
              <a:rPr lang="en-US" dirty="0"/>
              <a:t>Cf. Egg</a:t>
            </a:r>
          </a:p>
          <a:p>
            <a:pPr lvl="1"/>
            <a:r>
              <a:rPr lang="en-US" dirty="0"/>
              <a:t>Cf. work by </a:t>
            </a:r>
            <a:r>
              <a:rPr lang="en-US" dirty="0" err="1"/>
              <a:t>Jhala</a:t>
            </a:r>
            <a:r>
              <a:rPr lang="en-US" dirty="0"/>
              <a:t>, </a:t>
            </a:r>
            <a:r>
              <a:rPr lang="en-US" dirty="0" err="1"/>
              <a:t>Vazou</a:t>
            </a:r>
            <a:r>
              <a:rPr lang="en-US" dirty="0"/>
              <a:t>, et al.</a:t>
            </a:r>
          </a:p>
        </p:txBody>
      </p:sp>
    </p:spTree>
    <p:extLst>
      <p:ext uri="{BB962C8B-B14F-4D97-AF65-F5344CB8AC3E}">
        <p14:creationId xmlns:p14="http://schemas.microsoft.com/office/powerpoint/2010/main" val="36235398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06460-6EE8-73B8-003A-911D82C12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design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FD4B0-E01D-CC8E-5542-448CABEB4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Termination for dynamic dispatch</a:t>
            </a:r>
          </a:p>
          <a:p>
            <a:r>
              <a:rPr lang="en-US" dirty="0"/>
              <a:t>Termination for applications of function values</a:t>
            </a:r>
          </a:p>
          <a:p>
            <a:r>
              <a:rPr lang="en-US" dirty="0"/>
              <a:t>Scope of well-formedness checks</a:t>
            </a:r>
          </a:p>
          <a:p>
            <a:r>
              <a:rPr lang="en-US" dirty="0"/>
              <a:t>Future of multi-target compilation</a:t>
            </a:r>
          </a:p>
          <a:p>
            <a:r>
              <a:rPr lang="en-US" dirty="0"/>
              <a:t>Native compiler for Dafny</a:t>
            </a:r>
          </a:p>
          <a:p>
            <a:r>
              <a:rPr lang="en-US" dirty="0"/>
              <a:t>Verified compiler (see Dafny/</a:t>
            </a:r>
            <a:r>
              <a:rPr lang="en-US" dirty="0" err="1"/>
              <a:t>CakeML</a:t>
            </a:r>
            <a:r>
              <a:rPr lang="en-US" dirty="0"/>
              <a:t> talk later today)</a:t>
            </a:r>
          </a:p>
        </p:txBody>
      </p:sp>
    </p:spTree>
    <p:extLst>
      <p:ext uri="{BB962C8B-B14F-4D97-AF65-F5344CB8AC3E}">
        <p14:creationId xmlns:p14="http://schemas.microsoft.com/office/powerpoint/2010/main" val="109197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8F6D9-9DBB-682F-546C-ACA11DDAA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7E7AF-CDEC-D348-93BE-1F02F59E2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8322732" cy="5120640"/>
          </a:xfrm>
        </p:spPr>
        <p:txBody>
          <a:bodyPr>
            <a:noAutofit/>
          </a:bodyPr>
          <a:lstStyle/>
          <a:p>
            <a:r>
              <a:rPr lang="en-US" sz="2400" dirty="0"/>
              <a:t>AWS Authentication Engine</a:t>
            </a:r>
            <a:br>
              <a:rPr lang="en-US" sz="2400" dirty="0"/>
            </a:br>
            <a:r>
              <a:rPr lang="en-US" sz="2400" dirty="0"/>
              <a:t>Most impactful formal verification project to date?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Talk at AWS </a:t>
            </a:r>
            <a:r>
              <a:rPr lang="en-US" sz="2400" dirty="0" err="1"/>
              <a:t>re:Inforce</a:t>
            </a:r>
            <a:r>
              <a:rPr lang="en-US" sz="2400" dirty="0"/>
              <a:t> 2024:</a:t>
            </a:r>
            <a:br>
              <a:rPr lang="en-US" sz="2400" dirty="0"/>
            </a:br>
            <a:r>
              <a:rPr lang="en-US" dirty="0">
                <a:hlinkClick r:id="rId2"/>
              </a:rPr>
              <a:t>https://youtu.be/oshxAJGrwMU?si=2HRf2XvNR-8RMIXZ</a:t>
            </a:r>
            <a:br>
              <a:rPr lang="en-US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AWS Encryption SDK</a:t>
            </a:r>
            <a:br>
              <a:rPr lang="en-US" sz="2400" dirty="0"/>
            </a:br>
            <a:r>
              <a:rPr lang="en-US" sz="2400" dirty="0"/>
              <a:t>Authored in Dafny, now released for 5 language platforms</a:t>
            </a:r>
            <a:br>
              <a:rPr lang="en-US" sz="2400" dirty="0"/>
            </a:br>
            <a:r>
              <a:rPr lang="en-US" sz="1600" dirty="0">
                <a:hlinkClick r:id="rId3"/>
              </a:rPr>
              <a:t>https://aws.amazon.com/about-aws/whats-new/2025/01/aws-encryption-sdk-go-available/</a:t>
            </a:r>
            <a:r>
              <a:rPr lang="en-US" sz="1600" dirty="0"/>
              <a:t> </a:t>
            </a:r>
            <a:endParaRPr lang="en-US" sz="2400" dirty="0"/>
          </a:p>
          <a:p>
            <a:r>
              <a:rPr lang="en-US" sz="2400" dirty="0"/>
              <a:t>AI applications (see today’s schedule)</a:t>
            </a:r>
          </a:p>
          <a:p>
            <a:r>
              <a:rPr lang="en-US" sz="2400" dirty="0"/>
              <a:t>What are some of yours?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8FBBB0-EB4D-26F3-CB11-731E1B1C59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0809" y="2320875"/>
            <a:ext cx="3891191" cy="221248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4512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9A0AF-D499-E2D6-A924-FA103FF21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B3F17-942C-9601-F846-6607A39EA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864108"/>
            <a:ext cx="8069813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This is an exciting time for software program proofs</a:t>
            </a:r>
          </a:p>
        </p:txBody>
      </p:sp>
    </p:spTree>
    <p:extLst>
      <p:ext uri="{BB962C8B-B14F-4D97-AF65-F5344CB8AC3E}">
        <p14:creationId xmlns:p14="http://schemas.microsoft.com/office/powerpoint/2010/main" val="4035035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80286-DD65-3B25-7D9A-38E853113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8BE9F-C2B4-006C-F07A-CA661D409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864108"/>
            <a:ext cx="8753913" cy="5120640"/>
          </a:xfrm>
        </p:spPr>
        <p:txBody>
          <a:bodyPr>
            <a:normAutofit/>
          </a:bodyPr>
          <a:lstStyle/>
          <a:p>
            <a:r>
              <a:rPr lang="en-US" sz="2400" dirty="0"/>
              <a:t>Program Proofs</a:t>
            </a:r>
            <a:br>
              <a:rPr lang="en-US" sz="2400" dirty="0"/>
            </a:br>
            <a:r>
              <a:rPr lang="en-US" sz="2400" dirty="0"/>
              <a:t>K. Rustan M. Leino (MIT Press, 2023)</a:t>
            </a:r>
          </a:p>
          <a:p>
            <a:r>
              <a:rPr lang="en-US" sz="2400" dirty="0"/>
              <a:t>Specification and Verification of Distributed Protocols</a:t>
            </a:r>
            <a:br>
              <a:rPr lang="en-US" sz="2400" dirty="0"/>
            </a:br>
            <a:r>
              <a:rPr lang="en-US" sz="2400" dirty="0"/>
              <a:t>Manos </a:t>
            </a:r>
            <a:r>
              <a:rPr lang="en-US" sz="2400" dirty="0" err="1"/>
              <a:t>Kapritsos</a:t>
            </a:r>
            <a:r>
              <a:rPr lang="en-US" sz="2400" dirty="0"/>
              <a:t> and Jon Howell</a:t>
            </a:r>
            <a:br>
              <a:rPr lang="en-US" sz="2400" dirty="0"/>
            </a:br>
            <a:r>
              <a:rPr lang="en-US" sz="1800" dirty="0">
                <a:hlinkClick r:id="rId2"/>
              </a:rPr>
              <a:t>https://glados-michigan.github.io/verification-class/2022/</a:t>
            </a:r>
            <a:r>
              <a:rPr lang="en-US" sz="1800" dirty="0"/>
              <a:t> </a:t>
            </a:r>
          </a:p>
          <a:p>
            <a:r>
              <a:rPr lang="en-US" sz="2400" dirty="0"/>
              <a:t>Training material used at AWS</a:t>
            </a:r>
            <a:br>
              <a:rPr lang="en-US" sz="2400" dirty="0"/>
            </a:br>
            <a:r>
              <a:rPr lang="en-US" sz="2400" dirty="0"/>
              <a:t>John Tristan</a:t>
            </a:r>
            <a:br>
              <a:rPr lang="en-US" sz="2400" dirty="0"/>
            </a:br>
            <a:r>
              <a:rPr lang="en-US" sz="1800" dirty="0">
                <a:hlinkClick r:id="rId3"/>
              </a:rPr>
              <a:t>https://dafny.org/blog/2023/12/15/teaching-program-verification-in-dafny-at-amazon/</a:t>
            </a:r>
            <a:r>
              <a:rPr lang="en-US" sz="1800" dirty="0"/>
              <a:t> </a:t>
            </a:r>
            <a:br>
              <a:rPr lang="en-US" sz="1800" dirty="0"/>
            </a:br>
            <a:r>
              <a:rPr lang="en-US" sz="1800" dirty="0">
                <a:hlinkClick r:id="rId4"/>
              </a:rPr>
              <a:t>https://dafny.org/teaching-material/</a:t>
            </a:r>
            <a:r>
              <a:rPr lang="en-US" sz="1800" dirty="0"/>
              <a:t> </a:t>
            </a:r>
          </a:p>
          <a:p>
            <a:r>
              <a:rPr lang="en-US" dirty="0"/>
              <a:t>6.S057 Verified Software Engineering (MIT)</a:t>
            </a:r>
            <a:br>
              <a:rPr lang="en-US" dirty="0"/>
            </a:br>
            <a:r>
              <a:rPr lang="en-US" dirty="0"/>
              <a:t>Adam </a:t>
            </a:r>
            <a:r>
              <a:rPr lang="en-US" dirty="0" err="1"/>
              <a:t>Chlipala</a:t>
            </a:r>
            <a:r>
              <a:rPr lang="en-US" dirty="0"/>
              <a:t> and K. Rustan M. Leino, Spring 2025</a:t>
            </a:r>
          </a:p>
          <a:p>
            <a:endParaRPr lang="en-US" dirty="0"/>
          </a:p>
          <a:p>
            <a:r>
              <a:rPr lang="en-US" dirty="0"/>
              <a:t>What is some of your class material?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EB77F5-85A3-E473-2920-DDFB579A23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398074">
            <a:off x="8970483" y="190237"/>
            <a:ext cx="1219433" cy="1581967"/>
          </a:xfrm>
          <a:prstGeom prst="rect">
            <a:avLst/>
          </a:prstGeom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37677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785EF-175E-05EA-94A8-716FAB1C7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FF759-888C-73AB-EFE5-D55B4CD75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New:  </a:t>
            </a:r>
            <a:r>
              <a:rPr lang="en-US" sz="2800" dirty="0" err="1"/>
              <a:t>Zulip</a:t>
            </a:r>
            <a:r>
              <a:rPr lang="en-US" sz="2800" dirty="0"/>
              <a:t> channel</a:t>
            </a:r>
            <a:br>
              <a:rPr lang="en-US" sz="2800" dirty="0"/>
            </a:br>
            <a:r>
              <a:rPr lang="en-US" sz="2800" dirty="0">
                <a:hlinkClick r:id="rId2"/>
              </a:rPr>
              <a:t>dafny.zulipchat.com/</a:t>
            </a:r>
            <a:endParaRPr lang="en-US" sz="2800" dirty="0"/>
          </a:p>
          <a:p>
            <a:r>
              <a:rPr lang="en-US" sz="2800" dirty="0"/>
              <a:t>Coming soon:  Redesigned web site</a:t>
            </a:r>
            <a:br>
              <a:rPr lang="en-US" sz="2800" dirty="0"/>
            </a:br>
            <a:r>
              <a:rPr lang="en-US" sz="2800" dirty="0">
                <a:hlinkClick r:id="rId3"/>
              </a:rPr>
              <a:t>dafny.org</a:t>
            </a:r>
            <a:endParaRPr lang="en-US" sz="2800" dirty="0"/>
          </a:p>
          <a:p>
            <a:r>
              <a:rPr lang="en-US" sz="2800" dirty="0"/>
              <a:t>We want more actively to encourage open-source contributions</a:t>
            </a:r>
          </a:p>
          <a:p>
            <a:r>
              <a:rPr lang="en-US" sz="2800" dirty="0"/>
              <a:t>                         a Dafny online playground</a:t>
            </a:r>
            <a:br>
              <a:rPr lang="en-US" sz="2800" dirty="0"/>
            </a:br>
            <a:r>
              <a:rPr lang="en-US" sz="2800" dirty="0"/>
              <a:t>and a format for interactive </a:t>
            </a:r>
            <a:r>
              <a:rPr lang="en-US" sz="2800" dirty="0" err="1"/>
              <a:t>Jupyter</a:t>
            </a:r>
            <a:r>
              <a:rPr lang="en-US" sz="2800" dirty="0"/>
              <a:t>-like tutorials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1A61A4-58ED-E33B-291B-BA927CA8AD26}"/>
              </a:ext>
            </a:extLst>
          </p:cNvPr>
          <p:cNvSpPr txBox="1"/>
          <p:nvPr/>
        </p:nvSpPr>
        <p:spPr>
          <a:xfrm>
            <a:off x="4103650" y="4114801"/>
            <a:ext cx="1661531" cy="52322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WANTED</a:t>
            </a:r>
          </a:p>
        </p:txBody>
      </p:sp>
    </p:spTree>
    <p:extLst>
      <p:ext uri="{BB962C8B-B14F-4D97-AF65-F5344CB8AC3E}">
        <p14:creationId xmlns:p14="http://schemas.microsoft.com/office/powerpoint/2010/main" val="310689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F1354-C5FD-6E08-5368-F9A3F200C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8E4BC-D4E3-7068-D590-5C573E345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Doc comments</a:t>
            </a:r>
          </a:p>
          <a:p>
            <a:r>
              <a:rPr lang="en-US" sz="2800" dirty="0"/>
              <a:t>JUnit/</a:t>
            </a:r>
            <a:r>
              <a:rPr lang="en-US" sz="2800" dirty="0" err="1"/>
              <a:t>XUnit</a:t>
            </a:r>
            <a:r>
              <a:rPr lang="en-US" sz="2800" dirty="0"/>
              <a:t>-like test automation</a:t>
            </a:r>
          </a:p>
          <a:p>
            <a:r>
              <a:rPr lang="en-US" sz="2800" dirty="0"/>
              <a:t>Test generation</a:t>
            </a:r>
          </a:p>
          <a:p>
            <a:r>
              <a:rPr lang="en-US" sz="2800" dirty="0"/>
              <a:t>                         </a:t>
            </a:r>
            <a:r>
              <a:rPr lang="en-US" sz="2800" dirty="0" err="1"/>
              <a:t>QuickCheck</a:t>
            </a:r>
            <a:r>
              <a:rPr lang="en-US" sz="2800" dirty="0"/>
              <a:t> for Dafny</a:t>
            </a:r>
          </a:p>
          <a:p>
            <a:r>
              <a:rPr lang="en-US" sz="2800" dirty="0"/>
              <a:t>Auditor</a:t>
            </a:r>
          </a:p>
          <a:p>
            <a:r>
              <a:rPr lang="en-US" sz="2800" dirty="0"/>
              <a:t>Interface Description Language:  Smithy-Dafny</a:t>
            </a:r>
          </a:p>
          <a:p>
            <a:r>
              <a:rPr lang="en-US" sz="2800" dirty="0"/>
              <a:t>Boogie extractor</a:t>
            </a:r>
          </a:p>
          <a:p>
            <a:r>
              <a:rPr lang="en-US" sz="2800" dirty="0"/>
              <a:t>Standard library</a:t>
            </a:r>
          </a:p>
          <a:p>
            <a:pPr lvl="1"/>
            <a:r>
              <a:rPr lang="en-US" sz="2400" dirty="0"/>
              <a:t>Soon:  Streaming library</a:t>
            </a:r>
          </a:p>
          <a:p>
            <a:pPr lvl="1"/>
            <a:r>
              <a:rPr lang="en-US" sz="2400" dirty="0"/>
              <a:t>Some parts need redesign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4E9D2B-94E5-BF3C-4143-AD4CF678E43B}"/>
              </a:ext>
            </a:extLst>
          </p:cNvPr>
          <p:cNvSpPr txBox="1"/>
          <p:nvPr/>
        </p:nvSpPr>
        <p:spPr>
          <a:xfrm>
            <a:off x="4181708" y="2497875"/>
            <a:ext cx="1661531" cy="52322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WANTED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72E9A2-FFD3-0342-A119-2FF11F071716}"/>
              </a:ext>
            </a:extLst>
          </p:cNvPr>
          <p:cNvSpPr txBox="1"/>
          <p:nvPr/>
        </p:nvSpPr>
        <p:spPr>
          <a:xfrm>
            <a:off x="7980557" y="5461528"/>
            <a:ext cx="1661531" cy="52322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WANTED</a:t>
            </a:r>
          </a:p>
        </p:txBody>
      </p:sp>
    </p:spTree>
    <p:extLst>
      <p:ext uri="{BB962C8B-B14F-4D97-AF65-F5344CB8AC3E}">
        <p14:creationId xmlns:p14="http://schemas.microsoft.com/office/powerpoint/2010/main" val="363053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FAE10-23E4-0145-C026-8DE87F189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Invoking Dafny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7C60B-9269-DECF-1E68-5BCE3B33C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Project files</a:t>
            </a:r>
            <a:br>
              <a:rPr lang="en-US" sz="3200" dirty="0"/>
            </a:br>
            <a:r>
              <a:rPr lang="en-US" sz="3200" dirty="0"/>
              <a:t>No more </a:t>
            </a:r>
            <a:r>
              <a:rPr lang="en-US" sz="2800" dirty="0">
                <a:solidFill>
                  <a:schemeClr val="tx1"/>
                </a:solidFill>
                <a:latin typeface="Lucida Sans Typewriter" panose="020B0509030504030204" pitchFamily="49" charset="77"/>
                <a:cs typeface="AkayaTelivigala" pitchFamily="2" charset="77"/>
              </a:rPr>
              <a:t>include</a:t>
            </a:r>
            <a:r>
              <a:rPr lang="en-US" sz="3200" dirty="0"/>
              <a:t> directives!</a:t>
            </a:r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Verb-based Command-Line Interface</a:t>
            </a:r>
          </a:p>
          <a:p>
            <a:pPr lvl="1"/>
            <a:r>
              <a:rPr lang="en-US" sz="2800" dirty="0" err="1">
                <a:solidFill>
                  <a:schemeClr val="tx1"/>
                </a:solidFill>
                <a:latin typeface="Lucida Sans Typewriter" panose="020B0509030504030204" pitchFamily="49" charset="77"/>
                <a:cs typeface="AkayaTelivigala" pitchFamily="2" charset="77"/>
              </a:rPr>
              <a:t>dafny</a:t>
            </a:r>
            <a:r>
              <a:rPr lang="en-US" sz="2800" dirty="0">
                <a:solidFill>
                  <a:schemeClr val="tx1"/>
                </a:solidFill>
                <a:latin typeface="Lucida Sans Typewriter" panose="020B0509030504030204" pitchFamily="49" charset="77"/>
                <a:cs typeface="AkayaTelivigala" pitchFamily="2" charset="77"/>
              </a:rPr>
              <a:t> verify </a:t>
            </a:r>
            <a:r>
              <a:rPr lang="en-US" sz="2800" dirty="0" err="1">
                <a:solidFill>
                  <a:schemeClr val="tx1"/>
                </a:solidFill>
                <a:latin typeface="Lucida Sans Typewriter" panose="020B0509030504030204" pitchFamily="49" charset="77"/>
                <a:cs typeface="AkayaTelivigala" pitchFamily="2" charset="77"/>
              </a:rPr>
              <a:t>MyFile.dfy</a:t>
            </a:r>
            <a:endParaRPr lang="en-US" sz="2800" dirty="0">
              <a:solidFill>
                <a:schemeClr val="tx1"/>
              </a:solidFill>
              <a:latin typeface="Lucida Sans Typewriter" panose="020B0509030504030204" pitchFamily="49" charset="77"/>
              <a:cs typeface="AkayaTelivigala" pitchFamily="2" charset="77"/>
            </a:endParaRPr>
          </a:p>
          <a:p>
            <a:pPr lvl="1"/>
            <a:r>
              <a:rPr lang="en-US" sz="2800" dirty="0" err="1">
                <a:solidFill>
                  <a:schemeClr val="tx1"/>
                </a:solidFill>
                <a:latin typeface="Lucida Sans Typewriter" panose="020B0509030504030204" pitchFamily="49" charset="77"/>
                <a:cs typeface="AkayaTelivigala" pitchFamily="2" charset="77"/>
              </a:rPr>
              <a:t>dafny</a:t>
            </a:r>
            <a:r>
              <a:rPr lang="en-US" sz="2800" dirty="0">
                <a:solidFill>
                  <a:schemeClr val="tx1"/>
                </a:solidFill>
                <a:latin typeface="Lucida Sans Typewriter" panose="020B0509030504030204" pitchFamily="49" charset="77"/>
                <a:cs typeface="AkayaTelivigala" pitchFamily="2" charset="77"/>
              </a:rPr>
              <a:t> run </a:t>
            </a:r>
            <a:r>
              <a:rPr lang="en-US" sz="2800" dirty="0" err="1">
                <a:solidFill>
                  <a:schemeClr val="tx1"/>
                </a:solidFill>
                <a:latin typeface="Lucida Sans Typewriter" panose="020B0509030504030204" pitchFamily="49" charset="77"/>
                <a:cs typeface="AkayaTelivigala" pitchFamily="2" charset="77"/>
              </a:rPr>
              <a:t>dfyconfig.toml</a:t>
            </a:r>
            <a:endParaRPr lang="en-US" sz="2800" dirty="0"/>
          </a:p>
          <a:p>
            <a:endParaRPr lang="en-US" sz="3200" dirty="0"/>
          </a:p>
        </p:txBody>
      </p:sp>
      <p:sp>
        <p:nvSpPr>
          <p:cNvPr id="4" name="Vertical Scroll 3">
            <a:extLst>
              <a:ext uri="{FF2B5EF4-FFF2-40B4-BE49-F238E27FC236}">
                <a16:creationId xmlns:a16="http://schemas.microsoft.com/office/drawing/2014/main" id="{3F201739-8982-6F13-F6CD-72F979A08848}"/>
              </a:ext>
            </a:extLst>
          </p:cNvPr>
          <p:cNvSpPr/>
          <p:nvPr/>
        </p:nvSpPr>
        <p:spPr>
          <a:xfrm>
            <a:off x="8084477" y="2042015"/>
            <a:ext cx="4007164" cy="1883215"/>
          </a:xfrm>
          <a:prstGeom prst="verticalScroll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atin typeface="Lucida Sans Typewriter" panose="020B0509030504030204" pitchFamily="49" charset="77"/>
              </a:rPr>
              <a:t>includes = ["*.</a:t>
            </a:r>
            <a:r>
              <a:rPr lang="en-US" dirty="0" err="1">
                <a:latin typeface="Lucida Sans Typewriter" panose="020B0509030504030204" pitchFamily="49" charset="77"/>
              </a:rPr>
              <a:t>dfy</a:t>
            </a:r>
            <a:r>
              <a:rPr lang="en-US" dirty="0">
                <a:latin typeface="Lucida Sans Typewriter" panose="020B0509030504030204" pitchFamily="49" charset="77"/>
              </a:rPr>
              <a:t>"]</a:t>
            </a:r>
          </a:p>
          <a:p>
            <a:endParaRPr lang="en-US" dirty="0">
              <a:latin typeface="Lucida Sans Typewriter" panose="020B0509030504030204" pitchFamily="49" charset="77"/>
            </a:endParaRPr>
          </a:p>
          <a:p>
            <a:r>
              <a:rPr lang="en-US" dirty="0">
                <a:latin typeface="Lucida Sans Typewriter" panose="020B0509030504030204" pitchFamily="49" charset="77"/>
              </a:rPr>
              <a:t>[options]</a:t>
            </a:r>
          </a:p>
          <a:p>
            <a:r>
              <a:rPr lang="en-US" dirty="0">
                <a:latin typeface="Lucida Sans Typewriter" panose="020B0509030504030204" pitchFamily="49" charset="77"/>
              </a:rPr>
              <a:t>warn-shadowing = true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42855D-2D9F-CF45-BF61-739E7AA47606}"/>
              </a:ext>
            </a:extLst>
          </p:cNvPr>
          <p:cNvSpPr txBox="1"/>
          <p:nvPr/>
        </p:nvSpPr>
        <p:spPr>
          <a:xfrm>
            <a:off x="8221959" y="1536430"/>
            <a:ext cx="3133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Lucida Sans Typewriter" panose="020B0509030504030204" pitchFamily="49" charset="77"/>
                <a:cs typeface="AkayaTelivigala" pitchFamily="2" charset="77"/>
              </a:rPr>
              <a:t>dfyconfig.toml</a:t>
            </a:r>
            <a:endParaRPr lang="en-US" sz="2400" dirty="0">
              <a:latin typeface="Lucida Sans Typewriter" panose="020B0509030504030204" pitchFamily="49" charset="77"/>
              <a:cs typeface="AkayaTelivigala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005163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4C86E-913D-2362-1519-F0B1E71DD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4CF5E-A146-743E-08EE-D6D087AE892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Basic types</a:t>
            </a:r>
          </a:p>
          <a:p>
            <a:pPr lvl="1"/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</a:rPr>
              <a:t>bool</a:t>
            </a:r>
          </a:p>
          <a:p>
            <a:pPr lvl="1"/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</a:rPr>
              <a:t>char</a:t>
            </a:r>
          </a:p>
          <a:p>
            <a:pPr lvl="1"/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</a:rPr>
              <a:t>int</a:t>
            </a:r>
          </a:p>
          <a:p>
            <a:pPr lvl="1"/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</a:rPr>
              <a:t>real</a:t>
            </a:r>
          </a:p>
          <a:p>
            <a:pPr lvl="1"/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</a:rPr>
              <a:t>bv0</a:t>
            </a:r>
            <a:r>
              <a:rPr lang="en-US" dirty="0"/>
              <a:t>,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</a:rPr>
              <a:t>bv1</a:t>
            </a:r>
            <a:r>
              <a:rPr lang="en-US" dirty="0"/>
              <a:t>,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</a:rPr>
              <a:t>bv2</a:t>
            </a:r>
            <a:r>
              <a:rPr lang="en-US" dirty="0"/>
              <a:t>, …</a:t>
            </a:r>
          </a:p>
          <a:p>
            <a:pPr lvl="1"/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</a:rPr>
              <a:t>ORDINAL</a:t>
            </a:r>
          </a:p>
          <a:p>
            <a:r>
              <a:rPr lang="en-US" dirty="0"/>
              <a:t>Immutable structures</a:t>
            </a:r>
          </a:p>
          <a:p>
            <a:pPr lvl="1"/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</a:rPr>
              <a:t>datatype</a:t>
            </a:r>
          </a:p>
          <a:p>
            <a:pPr lvl="1"/>
            <a:r>
              <a:rPr lang="en-US" dirty="0" err="1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</a:rPr>
              <a:t>codatatype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Lucida Sans Typewriter" panose="020B0509030504030204" pitchFamily="49" charset="77"/>
            </a:endParaRPr>
          </a:p>
          <a:p>
            <a:pPr lvl="1"/>
            <a:r>
              <a:rPr lang="en-US" dirty="0"/>
              <a:t>tuples (built-in special cases of datatypes)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A55D73-7447-A9A1-364E-0585F6065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18119" y="868680"/>
            <a:ext cx="4120961" cy="5120640"/>
          </a:xfrm>
        </p:spPr>
        <p:txBody>
          <a:bodyPr>
            <a:normAutofit/>
          </a:bodyPr>
          <a:lstStyle/>
          <a:p>
            <a:r>
              <a:rPr lang="en-US" dirty="0"/>
              <a:t>Built-in (immutable) collections</a:t>
            </a:r>
          </a:p>
          <a:p>
            <a:pPr lvl="1"/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</a:rPr>
              <a:t>set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</a:rPr>
              <a:t>iset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Lucida Sans Typewriter" panose="020B0509030504030204" pitchFamily="49" charset="77"/>
            </a:endParaRPr>
          </a:p>
          <a:p>
            <a:pPr lvl="1"/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</a:rPr>
              <a:t>seq</a:t>
            </a:r>
          </a:p>
          <a:p>
            <a:pPr lvl="1"/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</a:rPr>
              <a:t>multiset</a:t>
            </a:r>
          </a:p>
          <a:p>
            <a:pPr lvl="1"/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</a:rPr>
              <a:t>map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</a:rPr>
              <a:t>imap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Lucida Sans Typewriter" panose="020B0509030504030204" pitchFamily="49" charset="77"/>
            </a:endParaRPr>
          </a:p>
          <a:p>
            <a:r>
              <a:rPr lang="en-US" dirty="0"/>
              <a:t>(Monomorphic) arrow types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Lucida Sans Typewriter" panose="020B0509030504030204" pitchFamily="49" charset="77"/>
              </a:rPr>
              <a:t>~&gt;</a:t>
            </a:r>
          </a:p>
          <a:p>
            <a:r>
              <a:rPr lang="en-US" dirty="0"/>
              <a:t>References to mutable storage</a:t>
            </a:r>
          </a:p>
          <a:p>
            <a:pPr lvl="1"/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</a:rPr>
              <a:t>class</a:t>
            </a:r>
          </a:p>
          <a:p>
            <a:pPr lvl="1"/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</a:rPr>
              <a:t>array</a:t>
            </a:r>
            <a:r>
              <a:rPr lang="en-US" dirty="0"/>
              <a:t>,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</a:rPr>
              <a:t>array2</a:t>
            </a:r>
            <a:r>
              <a:rPr lang="en-US" dirty="0"/>
              <a:t>,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</a:rPr>
              <a:t>array3</a:t>
            </a:r>
            <a:r>
              <a:rPr lang="en-US" dirty="0"/>
              <a:t>, 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075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48D34-1EE3-7BEA-36F6-E45023834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Updated</a:t>
            </a:r>
            <a:br>
              <a:rPr lang="en-US" dirty="0"/>
            </a:br>
            <a:r>
              <a:rPr lang="en-US" dirty="0"/>
              <a:t>type system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A81D81C-D7F9-C944-A8C2-00D27935F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Reimplementation of type inference/checking</a:t>
            </a:r>
          </a:p>
          <a:p>
            <a:r>
              <a:rPr lang="en-US" sz="2800" dirty="0"/>
              <a:t>To use it now:</a:t>
            </a:r>
          </a:p>
          <a:p>
            <a:pPr lvl="1"/>
            <a:r>
              <a:rPr lang="en-US" sz="2000" dirty="0">
                <a:latin typeface="Lucida Sans Typewriter" panose="020B0509030504030204" pitchFamily="49" charset="77"/>
              </a:rPr>
              <a:t>--type-system-refresh</a:t>
            </a:r>
          </a:p>
          <a:p>
            <a:pPr lvl="1"/>
            <a:r>
              <a:rPr lang="en-US" sz="2000" dirty="0">
                <a:latin typeface="Lucida Sans Typewriter" panose="020B0509030504030204" pitchFamily="49" charset="77"/>
              </a:rPr>
              <a:t>--general-traits=datatype</a:t>
            </a:r>
          </a:p>
          <a:p>
            <a:pPr lvl="1"/>
            <a:r>
              <a:rPr lang="en-US" sz="2000" dirty="0">
                <a:latin typeface="Lucida Sans Typewriter" panose="020B0509030504030204" pitchFamily="49" charset="77"/>
              </a:rPr>
              <a:t>--general-</a:t>
            </a:r>
            <a:r>
              <a:rPr lang="en-US" sz="2000" dirty="0" err="1">
                <a:latin typeface="Lucida Sans Typewriter" panose="020B0509030504030204" pitchFamily="49" charset="77"/>
              </a:rPr>
              <a:t>newtypes</a:t>
            </a:r>
            <a:endParaRPr lang="en-US" sz="2000" dirty="0">
              <a:latin typeface="Lucida Sans Typewriter" panose="020B0509030504030204" pitchFamily="49" charset="77"/>
            </a:endParaRPr>
          </a:p>
          <a:p>
            <a:r>
              <a:rPr lang="en-US" sz="2800" dirty="0"/>
              <a:t>Will become default in a future release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8101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F7EC2-8644-7F6A-C25B-E271BBB64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Subset types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2800" dirty="0"/>
              <a:t>(cf. refinement types, predicate subtypes)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1ACB9-1449-E2ED-F369-67DEF144B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18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type</a:t>
            </a:r>
            <a:r>
              <a:rPr lang="en-US" sz="1800" dirty="0">
                <a:solidFill>
                  <a:schemeClr val="tx1"/>
                </a:solidFill>
                <a:latin typeface="Lucida Sans Typewriter" panose="020B0509030504030204" pitchFamily="49" charset="77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Lucida Sans Typewriter" panose="020B0509030504030204" pitchFamily="49" charset="77"/>
              </a:rPr>
              <a:t>MyType</a:t>
            </a:r>
            <a:r>
              <a:rPr lang="en-US" sz="1800" dirty="0">
                <a:solidFill>
                  <a:schemeClr val="tx1"/>
                </a:solidFill>
                <a:latin typeface="Lucida Sans Typewriter" panose="020B0509030504030204" pitchFamily="49" charset="77"/>
              </a:rPr>
              <a:t> = x: </a:t>
            </a:r>
            <a:r>
              <a:rPr lang="en-US" sz="1800" dirty="0" err="1">
                <a:solidFill>
                  <a:schemeClr val="tx1"/>
                </a:solidFill>
                <a:latin typeface="Lucida Sans Typewriter" panose="020B0509030504030204" pitchFamily="49" charset="77"/>
              </a:rPr>
              <a:t>BaseType</a:t>
            </a:r>
            <a:r>
              <a:rPr lang="en-US" sz="1800" dirty="0">
                <a:solidFill>
                  <a:schemeClr val="tx1"/>
                </a:solidFill>
                <a:latin typeface="Lucida Sans Typewriter" panose="020B0509030504030204" pitchFamily="49" charset="77"/>
              </a:rPr>
              <a:t> | Constraint(x)</a:t>
            </a:r>
          </a:p>
          <a:p>
            <a:pPr>
              <a:lnSpc>
                <a:spcPct val="100000"/>
              </a:lnSpc>
            </a:pPr>
            <a:r>
              <a:rPr lang="en-US" dirty="0"/>
              <a:t>Built-ins</a:t>
            </a:r>
          </a:p>
          <a:p>
            <a:pPr lvl="1">
              <a:lnSpc>
                <a:spcPct val="100000"/>
              </a:lnSpc>
            </a:pPr>
            <a:r>
              <a:rPr lang="en-US" dirty="0" err="1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</a:rPr>
              <a:t>nat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Lucida Sans Typewriter" panose="020B0509030504030204" pitchFamily="49" charset="77"/>
            </a:endParaRP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chemeClr val="tx1"/>
                </a:solidFill>
                <a:latin typeface="Lucida Sans Typewriter" panose="020B0509030504030204" pitchFamily="49" charset="77"/>
              </a:rPr>
              <a:t>--&gt;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chemeClr val="tx1"/>
                </a:solidFill>
                <a:latin typeface="Lucida Sans Typewriter" panose="020B0509030504030204" pitchFamily="49" charset="77"/>
              </a:rPr>
              <a:t>-&gt;</a:t>
            </a:r>
          </a:p>
          <a:p>
            <a:pPr>
              <a:lnSpc>
                <a:spcPct val="100000"/>
              </a:lnSpc>
            </a:pPr>
            <a:r>
              <a:rPr lang="en-US" dirty="0"/>
              <a:t>Constraint cannot depend on mutable state</a:t>
            </a:r>
          </a:p>
          <a:p>
            <a:pPr>
              <a:lnSpc>
                <a:spcPct val="100000"/>
              </a:lnSpc>
            </a:pPr>
            <a:r>
              <a:rPr lang="en-US" dirty="0"/>
              <a:t>Cannot declare members</a:t>
            </a:r>
          </a:p>
          <a:p>
            <a:pPr>
              <a:lnSpc>
                <a:spcPct val="100000"/>
              </a:lnSpc>
            </a:pPr>
            <a:r>
              <a:rPr lang="en-US" dirty="0"/>
              <a:t>Type system allows assignments between </a:t>
            </a:r>
            <a:r>
              <a:rPr lang="en-US" dirty="0" err="1">
                <a:latin typeface="Lucida Sans Typewriter" panose="020B0509030504030204" pitchFamily="49" charset="77"/>
              </a:rPr>
              <a:t>MyType</a:t>
            </a:r>
            <a:r>
              <a:rPr lang="en-US" dirty="0"/>
              <a:t> and </a:t>
            </a:r>
            <a:r>
              <a:rPr lang="en-US" dirty="0" err="1">
                <a:latin typeface="Lucida Sans Typewriter" panose="020B0509030504030204" pitchFamily="49" charset="77"/>
              </a:rPr>
              <a:t>BaseType</a:t>
            </a:r>
            <a:r>
              <a:rPr lang="en-US" dirty="0"/>
              <a:t> </a:t>
            </a:r>
            <a:r>
              <a:rPr lang="en-US" i="1" dirty="0"/>
              <a:t>in both directions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Verifier enforces constraints</a:t>
            </a:r>
          </a:p>
          <a:p>
            <a:pPr>
              <a:lnSpc>
                <a:spcPct val="100000"/>
              </a:lnSpc>
            </a:pPr>
            <a:r>
              <a:rPr lang="en-US" dirty="0"/>
              <a:t>New:  types of bound variables always inferred as base types</a:t>
            </a:r>
          </a:p>
          <a:p>
            <a:pPr lvl="1">
              <a:lnSpc>
                <a:spcPct val="100000"/>
              </a:lnSpc>
            </a:pPr>
            <a:r>
              <a:rPr lang="en-US" dirty="0" err="1">
                <a:solidFill>
                  <a:srgbClr val="0070C0"/>
                </a:solidFill>
                <a:latin typeface="Lucida Sans Typewriter" panose="020B0509030504030204" pitchFamily="49" charset="77"/>
              </a:rPr>
              <a:t>forall</a:t>
            </a:r>
            <a:r>
              <a:rPr lang="en-US" dirty="0">
                <a:latin typeface="Lucida Sans Typewriter" panose="020B0509030504030204" pitchFamily="49" charset="77"/>
              </a:rPr>
              <a:t> x :: P(x)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tx1"/>
              </a:solidFill>
              <a:latin typeface="Lucida Sans Typewriter" panose="020B0509030504030204" pitchFamily="49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63324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559</TotalTime>
  <Words>1247</Words>
  <Application>Microsoft Macintosh PowerPoint</Application>
  <PresentationFormat>Widescreen</PresentationFormat>
  <Paragraphs>206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Corbel</vt:lpstr>
      <vt:lpstr>Lucida Sans Typewriter</vt:lpstr>
      <vt:lpstr>Wingdings 2</vt:lpstr>
      <vt:lpstr>Frame</vt:lpstr>
      <vt:lpstr>Dafny 2025 State of the Union Address</vt:lpstr>
      <vt:lpstr>New applications</vt:lpstr>
      <vt:lpstr>Teaching</vt:lpstr>
      <vt:lpstr>Community</vt:lpstr>
      <vt:lpstr>Tool set</vt:lpstr>
      <vt:lpstr>Invoking Dafny</vt:lpstr>
      <vt:lpstr>Types</vt:lpstr>
      <vt:lpstr>Updated type system</vt:lpstr>
      <vt:lpstr>Subset types   (cf. refinement types, predicate subtypes)</vt:lpstr>
      <vt:lpstr>Traits   (cf. interfaces, type classes)</vt:lpstr>
      <vt:lpstr>Newtypes   (cf. derived types)</vt:lpstr>
      <vt:lpstr>Type tests and conversions</vt:lpstr>
      <vt:lpstr>Type parameters</vt:lpstr>
      <vt:lpstr>Proof organization and stabilization</vt:lpstr>
      <vt:lpstr>Internal changes to improve prover performance and stability</vt:lpstr>
      <vt:lpstr>Other new language features</vt:lpstr>
      <vt:lpstr>Rustan’s feature wish list</vt:lpstr>
      <vt:lpstr>SMT solving</vt:lpstr>
      <vt:lpstr>Open design questions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Rustan Leino</dc:creator>
  <cp:lastModifiedBy>Rustan Leino</cp:lastModifiedBy>
  <cp:revision>11</cp:revision>
  <dcterms:created xsi:type="dcterms:W3CDTF">2025-01-19T06:40:21Z</dcterms:created>
  <dcterms:modified xsi:type="dcterms:W3CDTF">2025-01-19T15:59:45Z</dcterms:modified>
</cp:coreProperties>
</file>