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347" r:id="rId3"/>
    <p:sldId id="279" r:id="rId4"/>
    <p:sldId id="280" r:id="rId5"/>
    <p:sldId id="281" r:id="rId6"/>
    <p:sldId id="349" r:id="rId7"/>
    <p:sldId id="351" r:id="rId8"/>
    <p:sldId id="350" r:id="rId9"/>
    <p:sldId id="352" r:id="rId10"/>
    <p:sldId id="353" r:id="rId11"/>
    <p:sldId id="286" r:id="rId12"/>
    <p:sldId id="348" r:id="rId13"/>
    <p:sldId id="354" r:id="rId14"/>
    <p:sldId id="32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A5A6"/>
    <a:srgbClr val="F4B4A0"/>
    <a:srgbClr val="40BAD2"/>
    <a:srgbClr val="FAA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465"/>
    <p:restoredTop sz="94558"/>
  </p:normalViewPr>
  <p:slideViewPr>
    <p:cSldViewPr snapToGrid="0">
      <p:cViewPr varScale="1">
        <p:scale>
          <a:sx n="118" d="100"/>
          <a:sy n="118" d="100"/>
        </p:scale>
        <p:origin x="216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10/14/24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10/14/24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10/14/24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10/14/24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10/14/24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10/14/24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10/14/24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10/14/24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youtu.be/oshxAJGrwMU?si=2HRf2XvNR-8RMIXZ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5FF95-900D-9834-176D-82EFE8BBD1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Using Dafny to write correct programs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08F123-63E8-4935-28E0-DEFEE1D34C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K. Rustan M. Leino</a:t>
            </a:r>
            <a:br>
              <a:rPr lang="en-US" dirty="0"/>
            </a:br>
            <a:br>
              <a:rPr lang="en-US" dirty="0"/>
            </a:br>
            <a:r>
              <a:rPr lang="en-US" sz="1600" dirty="0"/>
              <a:t>Amazon Web Services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9344E3-1C2D-512C-B572-72F4E6D66DDB}"/>
              </a:ext>
            </a:extLst>
          </p:cNvPr>
          <p:cNvSpPr txBox="1"/>
          <p:nvPr/>
        </p:nvSpPr>
        <p:spPr>
          <a:xfrm>
            <a:off x="6474373" y="5401098"/>
            <a:ext cx="258041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21 October 2024</a:t>
            </a:r>
          </a:p>
          <a:p>
            <a:r>
              <a:rPr lang="en-US" sz="1100" dirty="0">
                <a:solidFill>
                  <a:schemeClr val="bg1"/>
                </a:solidFill>
              </a:rPr>
              <a:t>TU Vienna</a:t>
            </a:r>
          </a:p>
          <a:p>
            <a:r>
              <a:rPr lang="en-US" sz="1100" dirty="0">
                <a:solidFill>
                  <a:schemeClr val="bg1"/>
                </a:solidFill>
              </a:rPr>
              <a:t>Vienna, Austria</a:t>
            </a:r>
          </a:p>
        </p:txBody>
      </p:sp>
    </p:spTree>
    <p:extLst>
      <p:ext uri="{BB962C8B-B14F-4D97-AF65-F5344CB8AC3E}">
        <p14:creationId xmlns:p14="http://schemas.microsoft.com/office/powerpoint/2010/main" val="29746256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3EA63-CF06-02B7-69F0-C428FEB93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loop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E7B507-96BE-6497-5E0E-C51F00EB9859}"/>
              </a:ext>
            </a:extLst>
          </p:cNvPr>
          <p:cNvSpPr txBox="1"/>
          <p:nvPr/>
        </p:nvSpPr>
        <p:spPr>
          <a:xfrm>
            <a:off x="3996647" y="1136877"/>
            <a:ext cx="6678202" cy="440120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method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Square(n: </a:t>
            </a:r>
            <a:r>
              <a:rPr lang="en-US" sz="2000" dirty="0" err="1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nat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) </a:t>
            </a:r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returns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(s: </a:t>
            </a:r>
            <a:r>
              <a:rPr lang="en-US" sz="2000" dirty="0" err="1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nat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ensures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s == n * n</a:t>
            </a: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 s := 0;</a:t>
            </a: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var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20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:= 0;</a:t>
            </a: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while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20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&lt; n</a:t>
            </a: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invariant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0 &lt;= </a:t>
            </a:r>
            <a:r>
              <a:rPr lang="en-US" sz="20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&lt;= n</a:t>
            </a: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invariant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s == </a:t>
            </a:r>
            <a:r>
              <a:rPr lang="en-US" sz="20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* </a:t>
            </a:r>
            <a:r>
              <a:rPr lang="en-US" sz="20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endParaRPr lang="en-US" sz="2000" dirty="0">
              <a:latin typeface="Lucida Sans Typewriter" panose="020B0509030504030204" pitchFamily="49" charset="77"/>
              <a:cs typeface="AkayaTelivigala" pitchFamily="2" charset="77"/>
            </a:endParaRP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 {</a:t>
            </a: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   s := s + 2 * </a:t>
            </a:r>
            <a:r>
              <a:rPr lang="en-US" sz="20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+ 1;</a:t>
            </a: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sz="20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:= </a:t>
            </a:r>
            <a:r>
              <a:rPr lang="en-US" sz="20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+ 1;</a:t>
            </a: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 }</a:t>
            </a: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  <a:p>
            <a:endParaRPr lang="en-US" sz="2000" dirty="0">
              <a:latin typeface="Lucida Sans Typewriter" panose="020B0509030504030204" pitchFamily="49" charset="77"/>
              <a:cs typeface="AkayaTelivigala" pitchFamily="2" charset="77"/>
            </a:endParaRPr>
          </a:p>
        </p:txBody>
      </p:sp>
      <p:sp>
        <p:nvSpPr>
          <p:cNvPr id="3" name="Snip Diagonal Corner Rectangle 2">
            <a:extLst>
              <a:ext uri="{FF2B5EF4-FFF2-40B4-BE49-F238E27FC236}">
                <a16:creationId xmlns:a16="http://schemas.microsoft.com/office/drawing/2014/main" id="{B4EA4A6C-6274-05A1-C80D-334FEF757D0F}"/>
              </a:ext>
            </a:extLst>
          </p:cNvPr>
          <p:cNvSpPr/>
          <p:nvPr/>
        </p:nvSpPr>
        <p:spPr>
          <a:xfrm>
            <a:off x="1253389" y="173485"/>
            <a:ext cx="2198671" cy="410967"/>
          </a:xfrm>
          <a:prstGeom prst="snip2Diag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latin typeface="Lucida Sans Typewriter" panose="020B0509030504030204" pitchFamily="49" charset="77"/>
              </a:rPr>
              <a:t>Square.dfy</a:t>
            </a:r>
            <a:endParaRPr lang="en-US" sz="1400" dirty="0">
              <a:latin typeface="Lucida Sans Typewriter" panose="020B0509030504030204" pitchFamily="49" charset="77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1D8B3B4-792F-11E5-3451-E383D6FD6D96}"/>
                  </a:ext>
                </a:extLst>
              </p:cNvPr>
              <p:cNvSpPr txBox="1"/>
              <p:nvPr/>
            </p:nvSpPr>
            <p:spPr>
              <a:xfrm>
                <a:off x="2938409" y="194033"/>
                <a:ext cx="575353" cy="3795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skw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1D8B3B4-792F-11E5-3451-E383D6FD6D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409" y="194033"/>
                <a:ext cx="575353" cy="379591"/>
              </a:xfrm>
              <a:prstGeom prst="rect">
                <a:avLst/>
              </a:prstGeom>
              <a:blipFill>
                <a:blip r:embed="rId2"/>
                <a:stretch>
                  <a:fillRect l="-30435" t="-106452" r="-13043" b="-1612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4EF68557-C2E7-9373-A4AC-086D1FCBCDEB}"/>
              </a:ext>
            </a:extLst>
          </p:cNvPr>
          <p:cNvSpPr/>
          <p:nvPr/>
        </p:nvSpPr>
        <p:spPr>
          <a:xfrm>
            <a:off x="6174281" y="3346079"/>
            <a:ext cx="1652548" cy="304799"/>
          </a:xfrm>
          <a:prstGeom prst="roundRect">
            <a:avLst/>
          </a:prstGeom>
          <a:solidFill>
            <a:srgbClr val="F4B4A0">
              <a:alpha val="50196"/>
            </a:srgb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5AC1D3E6-3350-9962-D6EE-DA1E021B30DE}"/>
              </a:ext>
            </a:extLst>
          </p:cNvPr>
          <p:cNvSpPr/>
          <p:nvPr/>
        </p:nvSpPr>
        <p:spPr>
          <a:xfrm>
            <a:off x="5379624" y="3955680"/>
            <a:ext cx="357147" cy="304799"/>
          </a:xfrm>
          <a:prstGeom prst="roundRect">
            <a:avLst/>
          </a:prstGeom>
          <a:solidFill>
            <a:srgbClr val="F4B4A0">
              <a:alpha val="50196"/>
            </a:srgb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244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30172-9B7C-A547-92E0-2AC3A29AA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Fibonacci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079B05-FC47-688F-A2B8-EC83E6BB77CA}"/>
              </a:ext>
            </a:extLst>
          </p:cNvPr>
          <p:cNvSpPr txBox="1"/>
          <p:nvPr/>
        </p:nvSpPr>
        <p:spPr>
          <a:xfrm>
            <a:off x="3833360" y="1069407"/>
            <a:ext cx="7476896" cy="480131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function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Fib(n: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nat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):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nat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&lt; 2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then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n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Fib(n - 2) + Fib(n - 1)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  <a:p>
            <a:b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method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ComputeFib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(n: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nat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returns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(x: 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nat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ensures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x == Fib(n)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x := 0;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var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y,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:= 1, 0;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while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&lt; n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invariant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0 &lt;=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&lt;= n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invariant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x == Fib(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) &amp;&amp; y == Fib(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+ 1)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{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x, y := y, x + y;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:= </a:t>
            </a:r>
            <a:r>
              <a:rPr lang="en-US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+ 1;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  }</a:t>
            </a:r>
          </a:p>
          <a:p>
            <a:r>
              <a:rPr lang="en-US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03400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EFEC6-5F00-6729-96F7-F1F09E983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Dutch National Flag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8400AA8-C65B-87AD-5BDC-0EF828F01D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68738" y="3368549"/>
            <a:ext cx="7315200" cy="1809549"/>
          </a:xfr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FA91142-BA83-9118-1C7E-317B2E247E8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964" r="8181"/>
          <a:stretch/>
        </p:blipFill>
        <p:spPr>
          <a:xfrm>
            <a:off x="8403058" y="556770"/>
            <a:ext cx="2791766" cy="2268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197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30172-9B7C-A547-92E0-2AC3A29AA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Dutch National Flag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079B05-FC47-688F-A2B8-EC83E6BB77CA}"/>
              </a:ext>
            </a:extLst>
          </p:cNvPr>
          <p:cNvSpPr txBox="1"/>
          <p:nvPr/>
        </p:nvSpPr>
        <p:spPr>
          <a:xfrm>
            <a:off x="3556266" y="58019"/>
            <a:ext cx="7998425" cy="677108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datatype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Color = Red | White | Blue</a:t>
            </a:r>
          </a:p>
          <a:p>
            <a:b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function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InOrder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(c: Color, d: Color):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bool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{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c == Red || c == d || d == Blue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  <a:p>
            <a:b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</a:b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method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DutchFlag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(a: </a:t>
            </a:r>
            <a:r>
              <a:rPr lang="en-US" sz="14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array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&lt;Color&gt;)</a:t>
            </a:r>
          </a:p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modifies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a</a:t>
            </a:r>
          </a:p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ensures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400" dirty="0" err="1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forall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, j :: 0 &lt;= 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&lt; j &lt; 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a.Length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==&gt; 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InOrder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(a[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], a[j])</a:t>
            </a:r>
          </a:p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ensures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multiset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(a[..]) ==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old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(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multiset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(a[..]))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</a:p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var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r, w, b := 0, 0, 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a.Length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;</a:t>
            </a:r>
          </a:p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while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w != b</a:t>
            </a:r>
          </a:p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  invariant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0 &lt;= r &lt;= w &lt;= b &lt;= 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a.Length</a:t>
            </a:r>
            <a:endParaRPr lang="en-US" sz="1400" dirty="0">
              <a:latin typeface="Lucida Sans Typewriter" panose="020B0509030504030204" pitchFamily="49" charset="77"/>
              <a:cs typeface="AkayaTelivigala" pitchFamily="2" charset="77"/>
            </a:endParaRPr>
          </a:p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  invariant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400" dirty="0" err="1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forall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:: 0 &lt;= 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&lt; r ==&gt; a[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] == Red</a:t>
            </a:r>
          </a:p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  invariant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400" dirty="0" err="1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forall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:: r &lt;= 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&lt; w ==&gt; a[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] == White</a:t>
            </a:r>
          </a:p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  invariant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400" dirty="0" err="1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forall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:: b &lt;= 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&lt; 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a.Length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==&gt; a[</a:t>
            </a:r>
            <a:r>
              <a:rPr lang="en-US" sz="14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] == Blue</a:t>
            </a:r>
          </a:p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  invariant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multiset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(a[..]) ==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old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(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multiset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(a[..]))</a:t>
            </a:r>
          </a:p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{</a:t>
            </a:r>
          </a:p>
          <a:p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    if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a[w] == Red {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    a[r], a[w] := a[w], a[r];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    r, w := r + 1, w + 1;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  }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a[w] == White {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    w := w + 1;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  } </a:t>
            </a:r>
            <a:r>
              <a:rPr lang="en-US" sz="14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{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    b := b - 1;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    a[w], a[b] := a[b], a[w];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  }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  }</a:t>
            </a:r>
          </a:p>
          <a:p>
            <a:r>
              <a:rPr lang="en-US" sz="1400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80740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86BBE-B3B7-4C30-223C-A4A65C58C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A34ED-C464-E0D0-8887-482A78F30B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/>
          </a:p>
          <a:p>
            <a:pPr marL="0" indent="0">
              <a:buNone/>
            </a:pPr>
            <a:r>
              <a:rPr lang="en-US" sz="2800" dirty="0"/>
              <a:t>Use Dafny to</a:t>
            </a:r>
          </a:p>
          <a:p>
            <a:r>
              <a:rPr lang="en-US" sz="2800" dirty="0"/>
              <a:t>Write verified programs</a:t>
            </a:r>
          </a:p>
          <a:p>
            <a:r>
              <a:rPr lang="en-US" sz="2800" dirty="0"/>
              <a:t>Write a verified part of a larger program written in some other language</a:t>
            </a:r>
          </a:p>
          <a:p>
            <a:r>
              <a:rPr lang="en-US" sz="2800" dirty="0"/>
              <a:t>Formalize your models</a:t>
            </a:r>
          </a:p>
          <a:p>
            <a:r>
              <a:rPr lang="en-US" sz="2800" dirty="0"/>
              <a:t>Learn, and teach!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7DB34B-F110-B67F-4AB9-0D5581409F33}"/>
              </a:ext>
            </a:extLst>
          </p:cNvPr>
          <p:cNvSpPr txBox="1"/>
          <p:nvPr/>
        </p:nvSpPr>
        <p:spPr>
          <a:xfrm rot="20777364">
            <a:off x="8448860" y="4925938"/>
            <a:ext cx="39210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latin typeface="Rastanty Cortez" panose="020F0502020204030204" pitchFamily="34" charset="0"/>
                <a:cs typeface="Rastanty Cortez" panose="020F0502020204030204" pitchFamily="34" charset="0"/>
              </a:rPr>
              <a:t>Program safely!</a:t>
            </a:r>
          </a:p>
        </p:txBody>
      </p:sp>
    </p:spTree>
    <p:extLst>
      <p:ext uri="{BB962C8B-B14F-4D97-AF65-F5344CB8AC3E}">
        <p14:creationId xmlns:p14="http://schemas.microsoft.com/office/powerpoint/2010/main" val="1501272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90979-1AE8-D30F-D4D9-B8774F325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 verification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EEF7E1-EEEA-0213-91B6-F000A0CCF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/>
          </a:p>
          <a:p>
            <a:r>
              <a:rPr lang="en-US" sz="2400" dirty="0"/>
              <a:t>Sometimes, testing isn’t enough</a:t>
            </a:r>
          </a:p>
          <a:p>
            <a:r>
              <a:rPr lang="en-US" sz="2400" dirty="0"/>
              <a:t>Sometimes, there’s no reason to have any bugs</a:t>
            </a:r>
          </a:p>
          <a:p>
            <a:endParaRPr lang="en-US" sz="2400" dirty="0"/>
          </a:p>
          <a:p>
            <a:r>
              <a:rPr lang="en-US" sz="2400" dirty="0"/>
              <a:t>Formal verification checks </a:t>
            </a:r>
            <a:r>
              <a:rPr lang="en-US" sz="2400" i="1" dirty="0"/>
              <a:t>every</a:t>
            </a:r>
            <a:r>
              <a:rPr lang="en-US" sz="2400" dirty="0"/>
              <a:t> behavior for </a:t>
            </a:r>
            <a:r>
              <a:rPr lang="en-US" sz="2400" i="1" dirty="0"/>
              <a:t>every</a:t>
            </a:r>
            <a:r>
              <a:rPr lang="en-US" sz="2400" dirty="0"/>
              <a:t> input and </a:t>
            </a:r>
            <a:r>
              <a:rPr lang="en-US" sz="2400" i="1" dirty="0"/>
              <a:t>every</a:t>
            </a:r>
            <a:r>
              <a:rPr lang="en-US" sz="2400" dirty="0"/>
              <a:t> environment</a:t>
            </a:r>
          </a:p>
          <a:p>
            <a:r>
              <a:rPr lang="en-US" sz="2400" dirty="0"/>
              <a:t>Learning to reason formally is a great guide also for day-to-day </a:t>
            </a:r>
            <a:r>
              <a:rPr lang="en-US" sz="2400" i="1" dirty="0"/>
              <a:t>informal</a:t>
            </a:r>
            <a:r>
              <a:rPr lang="en-US" sz="2400" dirty="0"/>
              <a:t> reasoning</a:t>
            </a:r>
          </a:p>
        </p:txBody>
      </p:sp>
    </p:spTree>
    <p:extLst>
      <p:ext uri="{BB962C8B-B14F-4D97-AF65-F5344CB8AC3E}">
        <p14:creationId xmlns:p14="http://schemas.microsoft.com/office/powerpoint/2010/main" val="1520826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0DF33-4E3A-09C1-E405-433A24B79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en-US" dirty="0"/>
              <a:t>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1C7C5-5C06-1CA2-F716-73C14CE14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7" y="864108"/>
            <a:ext cx="4431453" cy="5252212"/>
          </a:xfrm>
        </p:spPr>
        <p:txBody>
          <a:bodyPr>
            <a:normAutofit/>
          </a:bodyPr>
          <a:lstStyle/>
          <a:p>
            <a:r>
              <a:rPr lang="en-US" sz="2800" dirty="0"/>
              <a:t>Dafny   (</a:t>
            </a:r>
            <a:r>
              <a:rPr lang="en-US" sz="2800" dirty="0" err="1">
                <a:latin typeface="Lucida Sans Typewriter" panose="020B0509030504030204" pitchFamily="49" charset="77"/>
              </a:rPr>
              <a:t>dafny</a:t>
            </a:r>
            <a:r>
              <a:rPr lang="en-US" sz="2400" dirty="0" err="1">
                <a:latin typeface="Lucida Sans Typewriter" panose="020B0509030504030204" pitchFamily="49" charset="77"/>
              </a:rPr>
              <a:t>.</a:t>
            </a:r>
            <a:r>
              <a:rPr lang="en-US" sz="2800" dirty="0" err="1">
                <a:latin typeface="Lucida Sans Typewriter" panose="020B0509030504030204" pitchFamily="49" charset="77"/>
              </a:rPr>
              <a:t>org</a:t>
            </a:r>
            <a:r>
              <a:rPr lang="en-US" sz="2800" dirty="0"/>
              <a:t>)</a:t>
            </a:r>
          </a:p>
          <a:p>
            <a:r>
              <a:rPr lang="en-US" sz="2800" dirty="0"/>
              <a:t>Programming language</a:t>
            </a:r>
          </a:p>
          <a:p>
            <a:pPr lvl="1"/>
            <a:r>
              <a:rPr lang="en-US" sz="2600" dirty="0"/>
              <a:t>Java-like</a:t>
            </a:r>
          </a:p>
          <a:p>
            <a:pPr lvl="1"/>
            <a:r>
              <a:rPr lang="en-US" sz="2400" dirty="0"/>
              <a:t>Verification-aware</a:t>
            </a:r>
            <a:br>
              <a:rPr lang="en-US" sz="2400" dirty="0"/>
            </a:br>
            <a:r>
              <a:rPr lang="en-US" sz="2400" dirty="0"/>
              <a:t>(proof-oriented)</a:t>
            </a:r>
          </a:p>
          <a:p>
            <a:r>
              <a:rPr lang="en-US" sz="2800" dirty="0"/>
              <a:t>Constructs for</a:t>
            </a:r>
          </a:p>
          <a:p>
            <a:pPr lvl="1"/>
            <a:r>
              <a:rPr lang="en-US" sz="2400" dirty="0"/>
              <a:t>Imperative programming</a:t>
            </a:r>
          </a:p>
          <a:p>
            <a:pPr lvl="1"/>
            <a:r>
              <a:rPr lang="en-US" sz="2400" dirty="0"/>
              <a:t>Functional programming</a:t>
            </a:r>
          </a:p>
          <a:p>
            <a:pPr lvl="1"/>
            <a:r>
              <a:rPr lang="en-US" sz="2400" dirty="0"/>
              <a:t>Specifications</a:t>
            </a:r>
          </a:p>
          <a:p>
            <a:pPr lvl="1"/>
            <a:r>
              <a:rPr lang="en-US" sz="2400" dirty="0"/>
              <a:t>Proofs</a:t>
            </a:r>
          </a:p>
          <a:p>
            <a:r>
              <a:rPr lang="en-US" sz="2800" dirty="0"/>
              <a:t>VS Code integration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12095EE-5F65-73B6-7389-4CCEC83400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7680" y="1123837"/>
            <a:ext cx="3474720" cy="2884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314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C7DEA-D663-64FB-BC8E-07EDDEE79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uses of Dafny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76BFA-E325-75CF-F573-37EC660D9F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630428"/>
            <a:ext cx="7315200" cy="5120640"/>
          </a:xfrm>
        </p:spPr>
        <p:txBody>
          <a:bodyPr>
            <a:normAutofit/>
          </a:bodyPr>
          <a:lstStyle/>
          <a:p>
            <a:r>
              <a:rPr lang="en-US" sz="2800" dirty="0"/>
              <a:t>Teaching</a:t>
            </a:r>
          </a:p>
          <a:p>
            <a:pPr lvl="1"/>
            <a:r>
              <a:rPr lang="en-US" sz="2400" dirty="0"/>
              <a:t>Over a decade, many universities</a:t>
            </a:r>
          </a:p>
          <a:p>
            <a:pPr lvl="1"/>
            <a:r>
              <a:rPr lang="en-US" sz="2400" dirty="0"/>
              <a:t>Book (MIT Press):  </a:t>
            </a:r>
            <a:r>
              <a:rPr lang="en-US" sz="2000" dirty="0">
                <a:latin typeface="Lucida Sans Typewriter" panose="020B0509030504030204" pitchFamily="49" charset="77"/>
              </a:rPr>
              <a:t>program-</a:t>
            </a:r>
            <a:r>
              <a:rPr lang="en-US" sz="2000" dirty="0" err="1">
                <a:latin typeface="Lucida Sans Typewriter" panose="020B0509030504030204" pitchFamily="49" charset="77"/>
              </a:rPr>
              <a:t>proofs.com</a:t>
            </a:r>
            <a:endParaRPr lang="en-US" sz="2400" dirty="0">
              <a:latin typeface="Lucida Sans Typewriter" panose="020B0509030504030204" pitchFamily="49" charset="77"/>
            </a:endParaRPr>
          </a:p>
          <a:p>
            <a:r>
              <a:rPr lang="en-US" sz="2800" dirty="0"/>
              <a:t>At AWS</a:t>
            </a:r>
          </a:p>
          <a:p>
            <a:pPr lvl="1"/>
            <a:r>
              <a:rPr lang="en-US" sz="2400" dirty="0"/>
              <a:t>AWS Encryption SDK</a:t>
            </a:r>
          </a:p>
          <a:p>
            <a:pPr lvl="1"/>
            <a:r>
              <a:rPr lang="en-US" sz="2400" dirty="0"/>
              <a:t>AWS Database Encryption SDK</a:t>
            </a:r>
          </a:p>
          <a:p>
            <a:pPr lvl="1"/>
            <a:r>
              <a:rPr lang="en-US" sz="2400" dirty="0"/>
              <a:t>AWS’s authentication engine</a:t>
            </a:r>
            <a:br>
              <a:rPr lang="en-US" sz="2400" dirty="0"/>
            </a:br>
            <a:r>
              <a:rPr lang="en-US" sz="2400" dirty="0"/>
              <a:t>Talk at AWS </a:t>
            </a:r>
            <a:r>
              <a:rPr lang="en-US" sz="2400" dirty="0" err="1"/>
              <a:t>re:Inforce</a:t>
            </a:r>
            <a:r>
              <a:rPr lang="en-US" sz="2400" dirty="0"/>
              <a:t> 2024:</a:t>
            </a:r>
            <a:br>
              <a:rPr lang="en-US" sz="2400" dirty="0"/>
            </a:br>
            <a:r>
              <a:rPr lang="en-US" sz="2000" dirty="0">
                <a:hlinkClick r:id="rId2"/>
              </a:rPr>
              <a:t>https://youtu.be/oshxAJGrwMU?si=2HRf2XvNR-8RMIXZ</a:t>
            </a:r>
            <a:endParaRPr lang="en-US" sz="2400" dirty="0"/>
          </a:p>
          <a:p>
            <a:pPr lvl="1"/>
            <a:r>
              <a:rPr lang="en-US" sz="2400" dirty="0"/>
              <a:t>…</a:t>
            </a:r>
          </a:p>
          <a:p>
            <a:r>
              <a:rPr lang="en-US" sz="2800" dirty="0"/>
              <a:t>…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00E5878-076A-9C7F-2E94-1511D965F5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6089" y="4535754"/>
            <a:ext cx="3891191" cy="221248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E512DB2-3EE0-7ED0-5052-E9D9BF2727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98074">
            <a:off x="9908529" y="418604"/>
            <a:ext cx="1894890" cy="2458236"/>
          </a:xfrm>
          <a:prstGeom prst="rect">
            <a:avLst/>
          </a:prstGeom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BFC7AD0-649A-5426-A4CF-E0F2486FFFF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3557" y="1123837"/>
            <a:ext cx="1791908" cy="148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533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3EA63-CF06-02B7-69F0-C428FEB93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and</a:t>
            </a:r>
            <a:br>
              <a:rPr lang="en-US" dirty="0"/>
            </a:br>
            <a:r>
              <a:rPr lang="en-US" dirty="0"/>
              <a:t>pre-/post-conditions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E7B507-96BE-6497-5E0E-C51F00EB9859}"/>
              </a:ext>
            </a:extLst>
          </p:cNvPr>
          <p:cNvSpPr txBox="1"/>
          <p:nvPr/>
        </p:nvSpPr>
        <p:spPr>
          <a:xfrm>
            <a:off x="3996647" y="200707"/>
            <a:ext cx="6678202" cy="649408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method</a:t>
            </a:r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 Split(c: </a:t>
            </a:r>
            <a:r>
              <a:rPr lang="en-US" sz="13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) </a:t>
            </a:r>
            <a:r>
              <a:rPr lang="en-US" sz="13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returns</a:t>
            </a:r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 (a: </a:t>
            </a:r>
            <a:r>
              <a:rPr lang="en-US" sz="13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, b: </a:t>
            </a:r>
            <a:r>
              <a:rPr lang="en-US" sz="13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3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requires</a:t>
            </a:r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 0 &lt;= c &lt; 10_000</a:t>
            </a:r>
          </a:p>
          <a:p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3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ensures</a:t>
            </a:r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 0 &lt;= a &lt; 100 &amp;&amp; 0 &lt;= b &lt; 100</a:t>
            </a:r>
          </a:p>
          <a:p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3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ensures</a:t>
            </a:r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 c == 100 * a + b</a:t>
            </a:r>
          </a:p>
          <a:p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</a:p>
          <a:p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  a := c / 100;</a:t>
            </a:r>
          </a:p>
          <a:p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  b := c % 100;</a:t>
            </a:r>
          </a:p>
          <a:p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  <a:p>
            <a:endParaRPr lang="en-US" sz="1300" dirty="0">
              <a:latin typeface="Lucida Sans Typewriter" panose="020B0509030504030204" pitchFamily="49" charset="77"/>
              <a:cs typeface="AkayaTelivigala" pitchFamily="2" charset="77"/>
            </a:endParaRPr>
          </a:p>
          <a:p>
            <a:r>
              <a:rPr lang="en-US" sz="13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method</a:t>
            </a:r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 Combine(a: </a:t>
            </a:r>
            <a:r>
              <a:rPr lang="en-US" sz="13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, b: </a:t>
            </a:r>
            <a:r>
              <a:rPr lang="en-US" sz="13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) </a:t>
            </a:r>
            <a:r>
              <a:rPr lang="en-US" sz="13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returns</a:t>
            </a:r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 (c: </a:t>
            </a:r>
            <a:r>
              <a:rPr lang="en-US" sz="13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3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requires</a:t>
            </a:r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 0 &lt;= a &lt; 100 &amp;&amp; 0 &lt;= b &lt; 100</a:t>
            </a:r>
          </a:p>
          <a:p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3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ensures</a:t>
            </a:r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 0 &lt;= c &lt; 10_000</a:t>
            </a:r>
          </a:p>
          <a:p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3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ensures</a:t>
            </a:r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 c == 100 * a + b</a:t>
            </a:r>
          </a:p>
          <a:p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</a:p>
          <a:p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3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 a == 0 {</a:t>
            </a:r>
          </a:p>
          <a:p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    c := b;</a:t>
            </a:r>
          </a:p>
          <a:p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  } </a:t>
            </a:r>
            <a:r>
              <a:rPr lang="en-US" sz="13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13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 a == 1 {</a:t>
            </a:r>
          </a:p>
          <a:p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    c := 100 + b;</a:t>
            </a:r>
          </a:p>
          <a:p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  } </a:t>
            </a:r>
            <a:r>
              <a:rPr lang="en-US" sz="13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else</a:t>
            </a:r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 {</a:t>
            </a:r>
          </a:p>
          <a:p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    c := 100 * a + b;</a:t>
            </a:r>
          </a:p>
          <a:p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  }</a:t>
            </a:r>
          </a:p>
          <a:p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  <a:p>
            <a:endParaRPr lang="en-US" sz="1300" dirty="0">
              <a:latin typeface="Lucida Sans Typewriter" panose="020B0509030504030204" pitchFamily="49" charset="77"/>
              <a:cs typeface="AkayaTelivigala" pitchFamily="2" charset="77"/>
            </a:endParaRPr>
          </a:p>
          <a:p>
            <a:r>
              <a:rPr lang="en-US" sz="13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method</a:t>
            </a:r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 Caller(c: </a:t>
            </a:r>
            <a:r>
              <a:rPr lang="en-US" sz="1300" dirty="0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int</a:t>
            </a:r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3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requires</a:t>
            </a:r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 0 &lt;= c</a:t>
            </a:r>
          </a:p>
          <a:p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</a:p>
          <a:p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13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if</a:t>
            </a:r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 c &lt; 10_000 {</a:t>
            </a:r>
          </a:p>
          <a:p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sz="13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var</a:t>
            </a:r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 a, b := Split(c);</a:t>
            </a:r>
          </a:p>
          <a:p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sz="13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var</a:t>
            </a:r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 d := Combine(a, b);</a:t>
            </a:r>
          </a:p>
          <a:p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sz="13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 c == d;</a:t>
            </a:r>
          </a:p>
          <a:p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  }</a:t>
            </a:r>
          </a:p>
          <a:p>
            <a:r>
              <a:rPr lang="en-US" sz="1300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94524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E41F4-0FC6-8010-9976-08F8BEB65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Reasoning about loops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444E6-BB35-57D4-C4AA-4600BDDEB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8506" y="864108"/>
            <a:ext cx="6128992" cy="512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kern="1200" dirty="0">
                <a:solidFill>
                  <a:srgbClr val="7030A0"/>
                </a:solidFill>
                <a:latin typeface="Lucida Sans Typewriter" panose="020B0509030504030204" pitchFamily="49" charset="77"/>
              </a:rPr>
              <a:t>while </a:t>
            </a:r>
            <a:r>
              <a:rPr lang="en-US" sz="3200" kern="1200" dirty="0" err="1">
                <a:solidFill>
                  <a:schemeClr val="tx1"/>
                </a:solidFill>
                <a:latin typeface="Lucida Sans Typewriter" panose="020B0509030504030204" pitchFamily="49" charset="77"/>
              </a:rPr>
              <a:t>GuardExpr</a:t>
            </a:r>
            <a:endParaRPr lang="en-US" sz="3200" kern="1200" dirty="0">
              <a:solidFill>
                <a:schemeClr val="tx1"/>
              </a:solidFill>
              <a:latin typeface="Lucida Sans Typewriter" panose="020B0509030504030204" pitchFamily="49" charset="77"/>
            </a:endParaRP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  <a:latin typeface="Lucida Sans Typewriter" panose="020B0509030504030204" pitchFamily="49" charset="77"/>
              </a:rPr>
              <a:t>{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  <a:latin typeface="Lucida Sans Typewriter" panose="020B0509030504030204" pitchFamily="49" charset="77"/>
              </a:rPr>
              <a:t>  Body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  <a:latin typeface="Lucida Sans Typewriter" panose="020B0509030504030204" pitchFamily="49" charset="77"/>
              </a:rPr>
              <a:t>}</a:t>
            </a:r>
            <a:endParaRPr lang="en-US" sz="3200" dirty="0"/>
          </a:p>
        </p:txBody>
      </p:sp>
      <p:sp>
        <p:nvSpPr>
          <p:cNvPr id="4" name="Line Callout 1 3">
            <a:extLst>
              <a:ext uri="{FF2B5EF4-FFF2-40B4-BE49-F238E27FC236}">
                <a16:creationId xmlns:a16="http://schemas.microsoft.com/office/drawing/2014/main" id="{F9097837-A97C-04B3-9B26-6A554214E804}"/>
              </a:ext>
            </a:extLst>
          </p:cNvPr>
          <p:cNvSpPr/>
          <p:nvPr/>
        </p:nvSpPr>
        <p:spPr>
          <a:xfrm>
            <a:off x="8176258" y="459595"/>
            <a:ext cx="3330318" cy="1154352"/>
          </a:xfrm>
          <a:prstGeom prst="borderCallout1">
            <a:avLst>
              <a:gd name="adj1" fmla="val 48374"/>
              <a:gd name="adj2" fmla="val 977"/>
              <a:gd name="adj3" fmla="val 170902"/>
              <a:gd name="adj4" fmla="val -42684"/>
            </a:avLst>
          </a:prstGeom>
          <a:ln>
            <a:solidFill>
              <a:schemeClr val="accent3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Loop invariant is</a:t>
            </a:r>
            <a:br>
              <a:rPr lang="en-US" sz="2400" dirty="0"/>
            </a:br>
            <a:r>
              <a:rPr lang="en-US" sz="2400" dirty="0"/>
              <a:t>to hold here</a:t>
            </a:r>
            <a:endParaRPr lang="en-US" sz="2400" dirty="0">
              <a:solidFill>
                <a:schemeClr val="bg1"/>
              </a:solidFill>
              <a:latin typeface="Lucida Sans Typewriter" panose="020B0509030504030204" pitchFamily="49" charset="77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E6A9C76-7B82-BE28-A8F3-FB2531D7E319}"/>
              </a:ext>
            </a:extLst>
          </p:cNvPr>
          <p:cNvSpPr/>
          <p:nvPr/>
        </p:nvSpPr>
        <p:spPr>
          <a:xfrm>
            <a:off x="6716486" y="2373086"/>
            <a:ext cx="141514" cy="14151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9CC3090-7B75-AB75-AEEE-A3917C81FBA0}"/>
              </a:ext>
            </a:extLst>
          </p:cNvPr>
          <p:cNvCxnSpPr>
            <a:cxnSpLocks/>
          </p:cNvCxnSpPr>
          <p:nvPr/>
        </p:nvCxnSpPr>
        <p:spPr>
          <a:xfrm flipV="1">
            <a:off x="4637316" y="2166257"/>
            <a:ext cx="794657" cy="266700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3B61BE2-D701-536E-0569-051D4B32427E}"/>
              </a:ext>
            </a:extLst>
          </p:cNvPr>
          <p:cNvCxnSpPr>
            <a:cxnSpLocks/>
          </p:cNvCxnSpPr>
          <p:nvPr/>
        </p:nvCxnSpPr>
        <p:spPr>
          <a:xfrm>
            <a:off x="4637316" y="3695553"/>
            <a:ext cx="653143" cy="484559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4EF86EA-4CC8-FE63-1415-3FC4272DC5C0}"/>
              </a:ext>
            </a:extLst>
          </p:cNvPr>
          <p:cNvSpPr txBox="1"/>
          <p:nvPr/>
        </p:nvSpPr>
        <p:spPr>
          <a:xfrm>
            <a:off x="3551334" y="2495224"/>
            <a:ext cx="17090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/>
                </a:solidFill>
              </a:rPr>
              <a:t>Check loop invariant here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76AEEB5-5C52-B68E-E9FD-F6699A9FCEE2}"/>
              </a:ext>
            </a:extLst>
          </p:cNvPr>
          <p:cNvCxnSpPr>
            <a:cxnSpLocks/>
          </p:cNvCxnSpPr>
          <p:nvPr/>
        </p:nvCxnSpPr>
        <p:spPr>
          <a:xfrm flipH="1">
            <a:off x="5820835" y="3162447"/>
            <a:ext cx="2582167" cy="0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B91FBF0-C6E3-08EF-624A-3A0252BA3622}"/>
              </a:ext>
            </a:extLst>
          </p:cNvPr>
          <p:cNvCxnSpPr>
            <a:cxnSpLocks/>
          </p:cNvCxnSpPr>
          <p:nvPr/>
        </p:nvCxnSpPr>
        <p:spPr>
          <a:xfrm flipH="1">
            <a:off x="5791200" y="4817075"/>
            <a:ext cx="2611802" cy="0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84896B12-089F-80D3-7EEA-2B81533BAA62}"/>
              </a:ext>
            </a:extLst>
          </p:cNvPr>
          <p:cNvSpPr txBox="1"/>
          <p:nvPr/>
        </p:nvSpPr>
        <p:spPr>
          <a:xfrm>
            <a:off x="7805054" y="3192871"/>
            <a:ext cx="44087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accent1"/>
                </a:solidFill>
                <a:latin typeface="Lucida Sans Typewriter" panose="020B0509030504030204" pitchFamily="49" charset="77"/>
              </a:rPr>
              <a:t>Invariant &amp;&amp; </a:t>
            </a:r>
            <a:r>
              <a:rPr lang="en-US" sz="2200" dirty="0" err="1">
                <a:solidFill>
                  <a:schemeClr val="accent1"/>
                </a:solidFill>
                <a:latin typeface="Lucida Sans Typewriter" panose="020B0509030504030204" pitchFamily="49" charset="77"/>
              </a:rPr>
              <a:t>GuardExpr</a:t>
            </a:r>
            <a:endParaRPr lang="en-US" sz="2200" dirty="0">
              <a:solidFill>
                <a:schemeClr val="accent1"/>
              </a:solidFill>
              <a:latin typeface="Lucida Sans Typewriter" panose="020B0509030504030204" pitchFamily="49" charset="7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661EBE-6D4D-40BB-29D3-217F0CBF069D}"/>
              </a:ext>
            </a:extLst>
          </p:cNvPr>
          <p:cNvSpPr txBox="1"/>
          <p:nvPr/>
        </p:nvSpPr>
        <p:spPr>
          <a:xfrm>
            <a:off x="7805054" y="4869760"/>
            <a:ext cx="44087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accent1"/>
                </a:solidFill>
                <a:latin typeface="Lucida Sans Typewriter" panose="020B0509030504030204" pitchFamily="49" charset="77"/>
              </a:rPr>
              <a:t>Invariant &amp;&amp; !</a:t>
            </a:r>
            <a:r>
              <a:rPr lang="en-US" sz="2200" dirty="0" err="1">
                <a:solidFill>
                  <a:schemeClr val="accent1"/>
                </a:solidFill>
                <a:latin typeface="Lucida Sans Typewriter" panose="020B0509030504030204" pitchFamily="49" charset="77"/>
              </a:rPr>
              <a:t>GuardExpr</a:t>
            </a:r>
            <a:endParaRPr lang="en-US" sz="2200" dirty="0">
              <a:solidFill>
                <a:schemeClr val="accent1"/>
              </a:solidFill>
              <a:latin typeface="Lucida Sans Typewriter" panose="020B0509030504030204" pitchFamily="49" charset="7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3C16A41-C42F-AF84-A6AA-185738258A54}"/>
              </a:ext>
            </a:extLst>
          </p:cNvPr>
          <p:cNvSpPr txBox="1"/>
          <p:nvPr/>
        </p:nvSpPr>
        <p:spPr>
          <a:xfrm>
            <a:off x="9361715" y="2515463"/>
            <a:ext cx="283028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accent1"/>
                </a:solidFill>
                <a:latin typeface="Lucida Sans" panose="020B0602030504020204" pitchFamily="34" charset="77"/>
              </a:rPr>
              <a:t>Here we know: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67B7C42D-9B80-E530-0FFD-1A30E0C2F4DE}"/>
              </a:ext>
            </a:extLst>
          </p:cNvPr>
          <p:cNvSpPr/>
          <p:nvPr/>
        </p:nvSpPr>
        <p:spPr>
          <a:xfrm>
            <a:off x="5497286" y="2068284"/>
            <a:ext cx="141514" cy="141514"/>
          </a:xfrm>
          <a:prstGeom prst="ellipse">
            <a:avLst/>
          </a:prstGeom>
          <a:solidFill>
            <a:schemeClr val="accent6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03EC671C-A881-F5AC-BC76-60DA4D74E8DD}"/>
              </a:ext>
            </a:extLst>
          </p:cNvPr>
          <p:cNvSpPr/>
          <p:nvPr/>
        </p:nvSpPr>
        <p:spPr>
          <a:xfrm>
            <a:off x="5333997" y="4180112"/>
            <a:ext cx="141514" cy="141514"/>
          </a:xfrm>
          <a:prstGeom prst="ellipse">
            <a:avLst/>
          </a:prstGeom>
          <a:solidFill>
            <a:schemeClr val="accent6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8DCA130F-6E53-7789-BF2B-28BF2991121C}"/>
              </a:ext>
            </a:extLst>
          </p:cNvPr>
          <p:cNvSpPr/>
          <p:nvPr/>
        </p:nvSpPr>
        <p:spPr>
          <a:xfrm>
            <a:off x="5649686" y="3091542"/>
            <a:ext cx="141514" cy="141514"/>
          </a:xfrm>
          <a:prstGeom prst="ellipse">
            <a:avLst/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43438EDF-E59D-4ADF-00A3-182DBB93335C}"/>
              </a:ext>
            </a:extLst>
          </p:cNvPr>
          <p:cNvSpPr/>
          <p:nvPr/>
        </p:nvSpPr>
        <p:spPr>
          <a:xfrm>
            <a:off x="5442855" y="4757060"/>
            <a:ext cx="141514" cy="141514"/>
          </a:xfrm>
          <a:prstGeom prst="ellipse">
            <a:avLst/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884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/>
      <p:bldP spid="18" grpId="0"/>
      <p:bldP spid="19" grpId="0"/>
      <p:bldP spid="21" grpId="1"/>
      <p:bldP spid="22" grpId="1" animBg="1"/>
      <p:bldP spid="23" grpId="1" animBg="1"/>
      <p:bldP spid="25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3EA63-CF06-02B7-69F0-C428FEB93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loop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E7B507-96BE-6497-5E0E-C51F00EB9859}"/>
              </a:ext>
            </a:extLst>
          </p:cNvPr>
          <p:cNvSpPr txBox="1"/>
          <p:nvPr/>
        </p:nvSpPr>
        <p:spPr>
          <a:xfrm>
            <a:off x="3996647" y="1136877"/>
            <a:ext cx="6678202" cy="440120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method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Square(n: </a:t>
            </a:r>
            <a:r>
              <a:rPr lang="en-US" sz="2000" dirty="0" err="1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nat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) </a:t>
            </a:r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returns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(s: </a:t>
            </a:r>
            <a:r>
              <a:rPr lang="en-US" sz="2000" dirty="0" err="1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nat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ensures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s == n * n</a:t>
            </a: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 s := 0;</a:t>
            </a: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var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20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:= 0;</a:t>
            </a: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while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20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&lt; n</a:t>
            </a: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invariant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0 &lt;= </a:t>
            </a:r>
            <a:r>
              <a:rPr lang="en-US" sz="20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&lt;= n</a:t>
            </a: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invariant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s == </a:t>
            </a:r>
            <a:r>
              <a:rPr lang="en-US" sz="20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* </a:t>
            </a:r>
            <a:r>
              <a:rPr lang="en-US" sz="20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endParaRPr lang="en-US" sz="2000" dirty="0">
              <a:latin typeface="Lucida Sans Typewriter" panose="020B0509030504030204" pitchFamily="49" charset="77"/>
              <a:cs typeface="AkayaTelivigala" pitchFamily="2" charset="77"/>
            </a:endParaRP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 {</a:t>
            </a:r>
          </a:p>
          <a:p>
            <a:endParaRPr lang="en-US" sz="2000" dirty="0">
              <a:latin typeface="Lucida Sans Typewriter" panose="020B0509030504030204" pitchFamily="49" charset="77"/>
              <a:cs typeface="AkayaTelivigala" pitchFamily="2" charset="77"/>
            </a:endParaRP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sz="20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:= </a:t>
            </a:r>
            <a:r>
              <a:rPr lang="en-US" sz="20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+ 1;</a:t>
            </a: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 }</a:t>
            </a: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  <a:p>
            <a:endParaRPr lang="en-US" sz="2000" dirty="0">
              <a:latin typeface="Lucida Sans Typewriter" panose="020B0509030504030204" pitchFamily="49" charset="77"/>
              <a:cs typeface="AkayaTelivigala" pitchFamily="2" charset="77"/>
            </a:endParaRPr>
          </a:p>
        </p:txBody>
      </p:sp>
      <p:sp>
        <p:nvSpPr>
          <p:cNvPr id="3" name="Snip Diagonal Corner Rectangle 2">
            <a:extLst>
              <a:ext uri="{FF2B5EF4-FFF2-40B4-BE49-F238E27FC236}">
                <a16:creationId xmlns:a16="http://schemas.microsoft.com/office/drawing/2014/main" id="{B4EA4A6C-6274-05A1-C80D-334FEF757D0F}"/>
              </a:ext>
            </a:extLst>
          </p:cNvPr>
          <p:cNvSpPr/>
          <p:nvPr/>
        </p:nvSpPr>
        <p:spPr>
          <a:xfrm>
            <a:off x="1253389" y="173485"/>
            <a:ext cx="2198671" cy="410967"/>
          </a:xfrm>
          <a:prstGeom prst="snip2Diag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latin typeface="Lucida Sans Typewriter" panose="020B0509030504030204" pitchFamily="49" charset="77"/>
              </a:rPr>
              <a:t>Square.dfy</a:t>
            </a:r>
            <a:endParaRPr lang="en-US" sz="1400" dirty="0">
              <a:latin typeface="Lucida Sans Typewriter" panose="020B0509030504030204" pitchFamily="49" charset="77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1D8B3B4-792F-11E5-3451-E383D6FD6D96}"/>
                  </a:ext>
                </a:extLst>
              </p:cNvPr>
              <p:cNvSpPr txBox="1"/>
              <p:nvPr/>
            </p:nvSpPr>
            <p:spPr>
              <a:xfrm>
                <a:off x="2938409" y="194033"/>
                <a:ext cx="575353" cy="3795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skw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1D8B3B4-792F-11E5-3451-E383D6FD6D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409" y="194033"/>
                <a:ext cx="575353" cy="379591"/>
              </a:xfrm>
              <a:prstGeom prst="rect">
                <a:avLst/>
              </a:prstGeom>
              <a:blipFill>
                <a:blip r:embed="rId2"/>
                <a:stretch>
                  <a:fillRect l="-30435" t="-106452" r="-13043" b="-1612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59CDB469-ACFD-5AFB-394F-20F0D6FEC05C}"/>
              </a:ext>
            </a:extLst>
          </p:cNvPr>
          <p:cNvSpPr txBox="1"/>
          <p:nvPr/>
        </p:nvSpPr>
        <p:spPr>
          <a:xfrm>
            <a:off x="4466523" y="3777343"/>
            <a:ext cx="7041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❓</a:t>
            </a: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13B890B0-85D3-64E8-EECA-ACA2019AFD3A}"/>
              </a:ext>
            </a:extLst>
          </p:cNvPr>
          <p:cNvSpPr/>
          <p:nvPr/>
        </p:nvSpPr>
        <p:spPr>
          <a:xfrm>
            <a:off x="7304314" y="1643743"/>
            <a:ext cx="1902192" cy="1859164"/>
          </a:xfrm>
          <a:custGeom>
            <a:avLst/>
            <a:gdLst>
              <a:gd name="connsiteX0" fmla="*/ 0 w 1902192"/>
              <a:gd name="connsiteY0" fmla="*/ 0 h 1859164"/>
              <a:gd name="connsiteX1" fmla="*/ 1774372 w 1902192"/>
              <a:gd name="connsiteY1" fmla="*/ 751114 h 1859164"/>
              <a:gd name="connsiteX2" fmla="*/ 1632857 w 1902192"/>
              <a:gd name="connsiteY2" fmla="*/ 1698171 h 1859164"/>
              <a:gd name="connsiteX3" fmla="*/ 598715 w 1902192"/>
              <a:gd name="connsiteY3" fmla="*/ 1850571 h 1859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2192" h="1859164">
                <a:moveTo>
                  <a:pt x="0" y="0"/>
                </a:moveTo>
                <a:cubicBezTo>
                  <a:pt x="751114" y="234043"/>
                  <a:pt x="1502229" y="468086"/>
                  <a:pt x="1774372" y="751114"/>
                </a:cubicBezTo>
                <a:cubicBezTo>
                  <a:pt x="2046515" y="1034142"/>
                  <a:pt x="1828800" y="1514928"/>
                  <a:pt x="1632857" y="1698171"/>
                </a:cubicBezTo>
                <a:cubicBezTo>
                  <a:pt x="1436914" y="1881414"/>
                  <a:pt x="1017814" y="1865992"/>
                  <a:pt x="598715" y="1850571"/>
                </a:cubicBezTo>
              </a:path>
            </a:pathLst>
          </a:cu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43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81786-3CCA-175C-4CFD-661E7CAF4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Figuring out what’s needed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F90B2-89CD-A430-1B0C-A78F2B6BE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kern="1200" dirty="0">
                <a:solidFill>
                  <a:srgbClr val="7030A0"/>
                </a:solidFill>
                <a:latin typeface="Lucida Sans Typewriter" panose="020B0509030504030204" pitchFamily="49" charset="77"/>
              </a:rPr>
              <a:t>assert</a:t>
            </a:r>
            <a:endParaRPr lang="en-US" sz="3200" kern="1200" dirty="0">
              <a:solidFill>
                <a:schemeClr val="tx1"/>
              </a:solidFill>
              <a:latin typeface="Lucida Sans Typewriter" panose="020B0509030504030204" pitchFamily="49" charset="77"/>
            </a:endParaRPr>
          </a:p>
          <a:p>
            <a:pPr marL="0" indent="0">
              <a:buNone/>
            </a:pPr>
            <a:r>
              <a:rPr lang="en-US" sz="3200" kern="1200" dirty="0">
                <a:solidFill>
                  <a:schemeClr val="tx1"/>
                </a:solidFill>
                <a:latin typeface="Lucida Sans Typewriter" panose="020B0509030504030204" pitchFamily="49" charset="77"/>
              </a:rPr>
              <a:t>x := E;</a:t>
            </a:r>
          </a:p>
          <a:p>
            <a:pPr marL="0" indent="0">
              <a:buNone/>
            </a:pPr>
            <a:r>
              <a:rPr lang="en-US" sz="3200" kern="1200" dirty="0">
                <a:solidFill>
                  <a:srgbClr val="7030A0"/>
                </a:solidFill>
                <a:latin typeface="Lucida Sans Typewriter" panose="020B0509030504030204" pitchFamily="49" charset="77"/>
              </a:rPr>
              <a:t>assert </a:t>
            </a:r>
            <a:r>
              <a:rPr lang="en-US" sz="3200" kern="1200" dirty="0">
                <a:solidFill>
                  <a:schemeClr val="tx1"/>
                </a:solidFill>
                <a:latin typeface="Lucida Sans Typewriter" panose="020B0509030504030204" pitchFamily="49" charset="77"/>
              </a:rPr>
              <a:t>Condition;</a:t>
            </a:r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381F3F-5880-BAC0-EA57-D398BE0FE658}"/>
              </a:ext>
            </a:extLst>
          </p:cNvPr>
          <p:cNvSpPr txBox="1"/>
          <p:nvPr/>
        </p:nvSpPr>
        <p:spPr>
          <a:xfrm>
            <a:off x="5391806" y="2297672"/>
            <a:ext cx="9984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/>
              <a:t>❓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68DF79-5C33-ACB7-9C2A-B871B6D4A20B}"/>
              </a:ext>
            </a:extLst>
          </p:cNvPr>
          <p:cNvSpPr txBox="1"/>
          <p:nvPr/>
        </p:nvSpPr>
        <p:spPr>
          <a:xfrm>
            <a:off x="5570483" y="2511972"/>
            <a:ext cx="50870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kern="1200" dirty="0">
                <a:solidFill>
                  <a:schemeClr val="tx1"/>
                </a:solidFill>
                <a:latin typeface="Lucida Sans Typewriter" panose="020B0509030504030204" pitchFamily="49" charset="77"/>
              </a:rPr>
              <a:t>Condition[x := E];</a:t>
            </a:r>
          </a:p>
          <a:p>
            <a:endParaRPr lang="en-US" sz="3200" dirty="0"/>
          </a:p>
        </p:txBody>
      </p:sp>
      <p:sp>
        <p:nvSpPr>
          <p:cNvPr id="6" name="Line Callout 1 5">
            <a:extLst>
              <a:ext uri="{FF2B5EF4-FFF2-40B4-BE49-F238E27FC236}">
                <a16:creationId xmlns:a16="http://schemas.microsoft.com/office/drawing/2014/main" id="{BE8E46C8-4468-02B6-8DD1-64119BB98C35}"/>
              </a:ext>
            </a:extLst>
          </p:cNvPr>
          <p:cNvSpPr/>
          <p:nvPr/>
        </p:nvSpPr>
        <p:spPr>
          <a:xfrm>
            <a:off x="8241572" y="873252"/>
            <a:ext cx="3330318" cy="1154352"/>
          </a:xfrm>
          <a:prstGeom prst="borderCallout1">
            <a:avLst>
              <a:gd name="adj1" fmla="val 48374"/>
              <a:gd name="adj2" fmla="val 977"/>
              <a:gd name="adj3" fmla="val 140725"/>
              <a:gd name="adj4" fmla="val -35493"/>
            </a:avLst>
          </a:prstGeom>
          <a:ln>
            <a:solidFill>
              <a:schemeClr val="accent3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</a:t>
            </a:r>
            <a:r>
              <a:rPr lang="en-US" dirty="0">
                <a:solidFill>
                  <a:schemeClr val="bg1"/>
                </a:solidFill>
              </a:rPr>
              <a:t>e </a:t>
            </a:r>
            <a:r>
              <a:rPr lang="en-US" dirty="0">
                <a:solidFill>
                  <a:schemeClr val="bg1"/>
                </a:solidFill>
                <a:latin typeface="Lucida Sans Typewriter" panose="020B0509030504030204" pitchFamily="49" charset="77"/>
              </a:rPr>
              <a:t>Condition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/>
              <a:t>but with</a:t>
            </a:r>
            <a:br>
              <a:rPr lang="en-US" dirty="0"/>
            </a:br>
            <a:r>
              <a:rPr lang="en-US" dirty="0">
                <a:solidFill>
                  <a:schemeClr val="bg1"/>
                </a:solidFill>
                <a:latin typeface="Lucida Sans Typewriter" panose="020B0509030504030204" pitchFamily="49" charset="77"/>
              </a:rPr>
              <a:t>x</a:t>
            </a:r>
            <a:r>
              <a:rPr lang="en-US" dirty="0"/>
              <a:t> replaced by </a:t>
            </a:r>
            <a:r>
              <a:rPr lang="en-US" dirty="0">
                <a:solidFill>
                  <a:schemeClr val="bg1"/>
                </a:solidFill>
                <a:latin typeface="Lucida Sans Typewriter" panose="020B0509030504030204" pitchFamily="49" charset="77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872014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3EA63-CF06-02B7-69F0-C428FEB93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loop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E7B507-96BE-6497-5E0E-C51F00EB9859}"/>
              </a:ext>
            </a:extLst>
          </p:cNvPr>
          <p:cNvSpPr txBox="1"/>
          <p:nvPr/>
        </p:nvSpPr>
        <p:spPr>
          <a:xfrm>
            <a:off x="3996647" y="1136877"/>
            <a:ext cx="6678202" cy="532453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method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Square(n: </a:t>
            </a:r>
            <a:r>
              <a:rPr lang="en-US" sz="2000" dirty="0" err="1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nat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) </a:t>
            </a:r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returns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(s: </a:t>
            </a:r>
            <a:r>
              <a:rPr lang="en-US" sz="2000" dirty="0" err="1">
                <a:solidFill>
                  <a:schemeClr val="accent3">
                    <a:lumMod val="50000"/>
                  </a:schemeClr>
                </a:solidFill>
                <a:latin typeface="Lucida Sans Typewriter" panose="020B0509030504030204" pitchFamily="49" charset="77"/>
                <a:cs typeface="AkayaTelivigala" pitchFamily="2" charset="77"/>
              </a:rPr>
              <a:t>nat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)</a:t>
            </a: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ensures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s == n * n</a:t>
            </a: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{</a:t>
            </a: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 s := 0;</a:t>
            </a: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var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20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:= 0;</a:t>
            </a: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 </a:t>
            </a:r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while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</a:t>
            </a:r>
            <a:r>
              <a:rPr lang="en-US" sz="20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&lt; n</a:t>
            </a: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invariant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0 &lt;= </a:t>
            </a:r>
            <a:r>
              <a:rPr lang="en-US" sz="20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&lt;= n</a:t>
            </a: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invariant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s == </a:t>
            </a:r>
            <a:r>
              <a:rPr lang="en-US" sz="20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* </a:t>
            </a:r>
            <a:r>
              <a:rPr lang="en-US" sz="20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endParaRPr lang="en-US" sz="2000" dirty="0">
              <a:latin typeface="Lucida Sans Typewriter" panose="020B0509030504030204" pitchFamily="49" charset="77"/>
              <a:cs typeface="AkayaTelivigala" pitchFamily="2" charset="77"/>
            </a:endParaRP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 {</a:t>
            </a:r>
          </a:p>
          <a:p>
            <a:endParaRPr lang="en-US" sz="2000" dirty="0">
              <a:latin typeface="Lucida Sans Typewriter" panose="020B0509030504030204" pitchFamily="49" charset="77"/>
              <a:cs typeface="AkayaTelivigala" pitchFamily="2" charset="77"/>
            </a:endParaRP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s == </a:t>
            </a:r>
            <a:r>
              <a:rPr lang="en-US" sz="20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* </a:t>
            </a:r>
            <a:r>
              <a:rPr lang="en-US" sz="20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+ 2 * </a:t>
            </a:r>
            <a:r>
              <a:rPr lang="en-US" sz="20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+ 1;</a:t>
            </a: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s == (</a:t>
            </a:r>
            <a:r>
              <a:rPr lang="en-US" sz="20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+ 1) * (</a:t>
            </a:r>
            <a:r>
              <a:rPr lang="en-US" sz="20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+ 1);</a:t>
            </a: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sz="20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:= </a:t>
            </a:r>
            <a:r>
              <a:rPr lang="en-US" sz="20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+ 1;</a:t>
            </a: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   </a:t>
            </a:r>
            <a:r>
              <a:rPr lang="en-US" sz="2000" dirty="0">
                <a:solidFill>
                  <a:srgbClr val="7030A0"/>
                </a:solidFill>
                <a:latin typeface="Lucida Sans Typewriter" panose="020B0509030504030204" pitchFamily="49" charset="77"/>
                <a:cs typeface="AkayaTelivigala" pitchFamily="2" charset="77"/>
              </a:rPr>
              <a:t>assert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s == </a:t>
            </a:r>
            <a:r>
              <a:rPr lang="en-US" sz="20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* </a:t>
            </a:r>
            <a:r>
              <a:rPr lang="en-US" sz="2000" dirty="0" err="1">
                <a:latin typeface="Lucida Sans Typewriter" panose="020B0509030504030204" pitchFamily="49" charset="77"/>
                <a:cs typeface="AkayaTelivigala" pitchFamily="2" charset="77"/>
              </a:rPr>
              <a:t>i</a:t>
            </a:r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;</a:t>
            </a: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  }</a:t>
            </a:r>
          </a:p>
          <a:p>
            <a:r>
              <a:rPr lang="en-US" sz="2000" dirty="0">
                <a:latin typeface="Lucida Sans Typewriter" panose="020B0509030504030204" pitchFamily="49" charset="77"/>
                <a:cs typeface="AkayaTelivigala" pitchFamily="2" charset="77"/>
              </a:rPr>
              <a:t>}</a:t>
            </a:r>
          </a:p>
          <a:p>
            <a:endParaRPr lang="en-US" sz="2000" dirty="0">
              <a:latin typeface="Lucida Sans Typewriter" panose="020B0509030504030204" pitchFamily="49" charset="77"/>
              <a:cs typeface="AkayaTelivigala" pitchFamily="2" charset="77"/>
            </a:endParaRPr>
          </a:p>
        </p:txBody>
      </p:sp>
      <p:sp>
        <p:nvSpPr>
          <p:cNvPr id="3" name="Snip Diagonal Corner Rectangle 2">
            <a:extLst>
              <a:ext uri="{FF2B5EF4-FFF2-40B4-BE49-F238E27FC236}">
                <a16:creationId xmlns:a16="http://schemas.microsoft.com/office/drawing/2014/main" id="{B4EA4A6C-6274-05A1-C80D-334FEF757D0F}"/>
              </a:ext>
            </a:extLst>
          </p:cNvPr>
          <p:cNvSpPr/>
          <p:nvPr/>
        </p:nvSpPr>
        <p:spPr>
          <a:xfrm>
            <a:off x="1253389" y="173485"/>
            <a:ext cx="2198671" cy="410967"/>
          </a:xfrm>
          <a:prstGeom prst="snip2Diag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latin typeface="Lucida Sans Typewriter" panose="020B0509030504030204" pitchFamily="49" charset="77"/>
              </a:rPr>
              <a:t>Square.dfy</a:t>
            </a:r>
            <a:endParaRPr lang="en-US" sz="1400" dirty="0">
              <a:latin typeface="Lucida Sans Typewriter" panose="020B0509030504030204" pitchFamily="49" charset="77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1D8B3B4-792F-11E5-3451-E383D6FD6D96}"/>
                  </a:ext>
                </a:extLst>
              </p:cNvPr>
              <p:cNvSpPr txBox="1"/>
              <p:nvPr/>
            </p:nvSpPr>
            <p:spPr>
              <a:xfrm>
                <a:off x="2938409" y="194033"/>
                <a:ext cx="575353" cy="3738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skw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1D8B3B4-792F-11E5-3451-E383D6FD6D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409" y="194033"/>
                <a:ext cx="575353" cy="373820"/>
              </a:xfrm>
              <a:prstGeom prst="rect">
                <a:avLst/>
              </a:prstGeom>
              <a:blipFill>
                <a:blip r:embed="rId2"/>
                <a:stretch>
                  <a:fillRect l="-30435" t="-110000" r="-13043" b="-17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B10DDFCC-8A81-753F-2E0F-3D5EE99A8F49}"/>
              </a:ext>
            </a:extLst>
          </p:cNvPr>
          <p:cNvSpPr txBox="1"/>
          <p:nvPr/>
        </p:nvSpPr>
        <p:spPr>
          <a:xfrm>
            <a:off x="4466523" y="3777343"/>
            <a:ext cx="7041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❓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1E4C9466-BF99-F935-1388-7768CD5A2C91}"/>
              </a:ext>
            </a:extLst>
          </p:cNvPr>
          <p:cNvSpPr/>
          <p:nvPr/>
        </p:nvSpPr>
        <p:spPr>
          <a:xfrm>
            <a:off x="4299857" y="4767943"/>
            <a:ext cx="283029" cy="544286"/>
          </a:xfrm>
          <a:custGeom>
            <a:avLst/>
            <a:gdLst>
              <a:gd name="connsiteX0" fmla="*/ 283029 w 283029"/>
              <a:gd name="connsiteY0" fmla="*/ 544286 h 544286"/>
              <a:gd name="connsiteX1" fmla="*/ 0 w 283029"/>
              <a:gd name="connsiteY1" fmla="*/ 272143 h 544286"/>
              <a:gd name="connsiteX2" fmla="*/ 283029 w 283029"/>
              <a:gd name="connsiteY2" fmla="*/ 0 h 544286"/>
              <a:gd name="connsiteX3" fmla="*/ 283029 w 283029"/>
              <a:gd name="connsiteY3" fmla="*/ 0 h 544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029" h="544286">
                <a:moveTo>
                  <a:pt x="283029" y="544286"/>
                </a:moveTo>
                <a:cubicBezTo>
                  <a:pt x="141514" y="453571"/>
                  <a:pt x="0" y="362857"/>
                  <a:pt x="0" y="272143"/>
                </a:cubicBezTo>
                <a:cubicBezTo>
                  <a:pt x="0" y="181429"/>
                  <a:pt x="283029" y="0"/>
                  <a:pt x="283029" y="0"/>
                </a:cubicBezTo>
                <a:lnTo>
                  <a:pt x="283029" y="0"/>
                </a:lnTo>
              </a:path>
            </a:pathLst>
          </a:cu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98F9DCC3-3E37-6648-C6A2-0F33C440DF16}"/>
              </a:ext>
            </a:extLst>
          </p:cNvPr>
          <p:cNvSpPr/>
          <p:nvPr/>
        </p:nvSpPr>
        <p:spPr>
          <a:xfrm>
            <a:off x="4265787" y="4397828"/>
            <a:ext cx="338870" cy="304800"/>
          </a:xfrm>
          <a:custGeom>
            <a:avLst/>
            <a:gdLst>
              <a:gd name="connsiteX0" fmla="*/ 240899 w 338870"/>
              <a:gd name="connsiteY0" fmla="*/ 304800 h 304800"/>
              <a:gd name="connsiteX1" fmla="*/ 1413 w 338870"/>
              <a:gd name="connsiteY1" fmla="*/ 185057 h 304800"/>
              <a:gd name="connsiteX2" fmla="*/ 338870 w 338870"/>
              <a:gd name="connsiteY2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8870" h="304800">
                <a:moveTo>
                  <a:pt x="240899" y="304800"/>
                </a:moveTo>
                <a:cubicBezTo>
                  <a:pt x="112991" y="270328"/>
                  <a:pt x="-14916" y="235857"/>
                  <a:pt x="1413" y="185057"/>
                </a:cubicBezTo>
                <a:cubicBezTo>
                  <a:pt x="17741" y="134257"/>
                  <a:pt x="178305" y="67128"/>
                  <a:pt x="338870" y="0"/>
                </a:cubicBezTo>
              </a:path>
            </a:pathLst>
          </a:cu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4450813E-5B0B-9770-A219-131A768137FD}"/>
              </a:ext>
            </a:extLst>
          </p:cNvPr>
          <p:cNvSpPr/>
          <p:nvPr/>
        </p:nvSpPr>
        <p:spPr>
          <a:xfrm>
            <a:off x="6424653" y="4249596"/>
            <a:ext cx="1001865" cy="304799"/>
          </a:xfrm>
          <a:prstGeom prst="roundRect">
            <a:avLst/>
          </a:prstGeom>
          <a:solidFill>
            <a:srgbClr val="F4B4A0">
              <a:alpha val="50196"/>
            </a:srgb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EEE0AB61-00C0-B78F-F5F0-F9F6B6C0E5FB}"/>
              </a:ext>
            </a:extLst>
          </p:cNvPr>
          <p:cNvSpPr/>
          <p:nvPr/>
        </p:nvSpPr>
        <p:spPr>
          <a:xfrm>
            <a:off x="6899954" y="3309257"/>
            <a:ext cx="1001865" cy="304799"/>
          </a:xfrm>
          <a:prstGeom prst="roundRect">
            <a:avLst/>
          </a:prstGeom>
          <a:solidFill>
            <a:srgbClr val="F4B4A0">
              <a:alpha val="50196"/>
            </a:srgb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E691C934-1F01-571A-E5F3-DBBE6496F3C9}"/>
              </a:ext>
            </a:extLst>
          </p:cNvPr>
          <p:cNvSpPr/>
          <p:nvPr/>
        </p:nvSpPr>
        <p:spPr>
          <a:xfrm>
            <a:off x="7630886" y="3483429"/>
            <a:ext cx="2958624" cy="1839685"/>
          </a:xfrm>
          <a:custGeom>
            <a:avLst/>
            <a:gdLst>
              <a:gd name="connsiteX0" fmla="*/ 359228 w 2958624"/>
              <a:gd name="connsiteY0" fmla="*/ 0 h 1839685"/>
              <a:gd name="connsiteX1" fmla="*/ 2569028 w 2958624"/>
              <a:gd name="connsiteY1" fmla="*/ 566057 h 1839685"/>
              <a:gd name="connsiteX2" fmla="*/ 2710543 w 2958624"/>
              <a:gd name="connsiteY2" fmla="*/ 1545771 h 1839685"/>
              <a:gd name="connsiteX3" fmla="*/ 0 w 2958624"/>
              <a:gd name="connsiteY3" fmla="*/ 1839685 h 1839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58624" h="1839685">
                <a:moveTo>
                  <a:pt x="359228" y="0"/>
                </a:moveTo>
                <a:cubicBezTo>
                  <a:pt x="1268185" y="154214"/>
                  <a:pt x="2177142" y="308429"/>
                  <a:pt x="2569028" y="566057"/>
                </a:cubicBezTo>
                <a:cubicBezTo>
                  <a:pt x="2960914" y="823686"/>
                  <a:pt x="3138714" y="1333500"/>
                  <a:pt x="2710543" y="1545771"/>
                </a:cubicBezTo>
                <a:cubicBezTo>
                  <a:pt x="2282372" y="1758042"/>
                  <a:pt x="1141186" y="1798863"/>
                  <a:pt x="0" y="1839685"/>
                </a:cubicBezTo>
              </a:path>
            </a:pathLst>
          </a:cu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340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25942</TotalTime>
  <Words>1113</Words>
  <Application>Microsoft Macintosh PowerPoint</Application>
  <PresentationFormat>Widescreen</PresentationFormat>
  <Paragraphs>191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Cambria Math</vt:lpstr>
      <vt:lpstr>Corbel</vt:lpstr>
      <vt:lpstr>Lucida Sans</vt:lpstr>
      <vt:lpstr>Lucida Sans Typewriter</vt:lpstr>
      <vt:lpstr>Rastanty Cortez</vt:lpstr>
      <vt:lpstr>Wingdings 2</vt:lpstr>
      <vt:lpstr>Frame</vt:lpstr>
      <vt:lpstr>Using Dafny to write correct programs</vt:lpstr>
      <vt:lpstr>Formal verification</vt:lpstr>
      <vt:lpstr>Language</vt:lpstr>
      <vt:lpstr>Some uses of Dafny</vt:lpstr>
      <vt:lpstr>Methods and pre-/post-conditions</vt:lpstr>
      <vt:lpstr>Reasoning about loops</vt:lpstr>
      <vt:lpstr>A simple loop</vt:lpstr>
      <vt:lpstr>Figuring out what’s needed</vt:lpstr>
      <vt:lpstr>A simple loop</vt:lpstr>
      <vt:lpstr>A simple loop</vt:lpstr>
      <vt:lpstr>Linear Fibonacci</vt:lpstr>
      <vt:lpstr>Dutch National Flag</vt:lpstr>
      <vt:lpstr>Dutch National Flag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Partial functions by total functions</dc:title>
  <dc:creator>Leino, Rustan</dc:creator>
  <cp:lastModifiedBy>Rustan Leino</cp:lastModifiedBy>
  <cp:revision>83</cp:revision>
  <cp:lastPrinted>2024-08-16T06:07:42Z</cp:lastPrinted>
  <dcterms:created xsi:type="dcterms:W3CDTF">2024-05-08T20:26:49Z</dcterms:created>
  <dcterms:modified xsi:type="dcterms:W3CDTF">2024-10-22T10:00:39Z</dcterms:modified>
</cp:coreProperties>
</file>