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notesMasterIdLst>
    <p:notesMasterId r:id="rId44"/>
  </p:notesMasterIdLst>
  <p:sldIdLst>
    <p:sldId id="368" r:id="rId2"/>
    <p:sldId id="381" r:id="rId3"/>
    <p:sldId id="370" r:id="rId4"/>
    <p:sldId id="371" r:id="rId5"/>
    <p:sldId id="367" r:id="rId6"/>
    <p:sldId id="350" r:id="rId7"/>
    <p:sldId id="384" r:id="rId8"/>
    <p:sldId id="392" r:id="rId9"/>
    <p:sldId id="393" r:id="rId10"/>
    <p:sldId id="394" r:id="rId11"/>
    <p:sldId id="385" r:id="rId12"/>
    <p:sldId id="399" r:id="rId13"/>
    <p:sldId id="401" r:id="rId14"/>
    <p:sldId id="403" r:id="rId15"/>
    <p:sldId id="428" r:id="rId16"/>
    <p:sldId id="425" r:id="rId17"/>
    <p:sldId id="426" r:id="rId18"/>
    <p:sldId id="430" r:id="rId19"/>
    <p:sldId id="431" r:id="rId20"/>
    <p:sldId id="432" r:id="rId21"/>
    <p:sldId id="433" r:id="rId22"/>
    <p:sldId id="417" r:id="rId23"/>
    <p:sldId id="418" r:id="rId24"/>
    <p:sldId id="419" r:id="rId25"/>
    <p:sldId id="420" r:id="rId26"/>
    <p:sldId id="383" r:id="rId27"/>
    <p:sldId id="421" r:id="rId28"/>
    <p:sldId id="422" r:id="rId29"/>
    <p:sldId id="423" r:id="rId30"/>
    <p:sldId id="424" r:id="rId31"/>
    <p:sldId id="429" r:id="rId32"/>
    <p:sldId id="395" r:id="rId33"/>
    <p:sldId id="396" r:id="rId34"/>
    <p:sldId id="427" r:id="rId35"/>
    <p:sldId id="434" r:id="rId36"/>
    <p:sldId id="435" r:id="rId37"/>
    <p:sldId id="397" r:id="rId38"/>
    <p:sldId id="398" r:id="rId39"/>
    <p:sldId id="436" r:id="rId40"/>
    <p:sldId id="437" r:id="rId41"/>
    <p:sldId id="438" r:id="rId42"/>
    <p:sldId id="389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" y="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BB074C-400A-480C-996B-646A536CE8A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FEE722-1A96-47E6-9ED2-CB0AB06E60B9}">
      <dgm:prSet/>
      <dgm:spPr/>
      <dgm:t>
        <a:bodyPr/>
        <a:lstStyle/>
        <a:p>
          <a:pPr rtl="0"/>
          <a:r>
            <a:rPr lang="en-US" dirty="0"/>
            <a:t>Verification done by formal-method experts</a:t>
          </a:r>
        </a:p>
      </dgm:t>
    </dgm:pt>
    <dgm:pt modelId="{1A9F8D7D-5EFF-4F84-86CE-2C5E032DD4B8}" type="parTrans" cxnId="{C9DD99CC-4530-41D3-8F89-21534E0A4B45}">
      <dgm:prSet/>
      <dgm:spPr/>
      <dgm:t>
        <a:bodyPr/>
        <a:lstStyle/>
        <a:p>
          <a:endParaRPr lang="en-US"/>
        </a:p>
      </dgm:t>
    </dgm:pt>
    <dgm:pt modelId="{5D7507AF-7A0C-44E1-883A-E8DBD754A805}" type="sibTrans" cxnId="{C9DD99CC-4530-41D3-8F89-21534E0A4B45}">
      <dgm:prSet/>
      <dgm:spPr/>
      <dgm:t>
        <a:bodyPr/>
        <a:lstStyle/>
        <a:p>
          <a:endParaRPr lang="en-US"/>
        </a:p>
      </dgm:t>
    </dgm:pt>
    <dgm:pt modelId="{CB54ECD1-1E81-4BE8-9A99-73ADE4D7519B}">
      <dgm:prSet/>
      <dgm:spPr/>
      <dgm:t>
        <a:bodyPr/>
        <a:lstStyle/>
        <a:p>
          <a:pPr rtl="0"/>
          <a:r>
            <a:rPr lang="en-US" dirty="0"/>
            <a:t>Paris Metro line 14 brake system (B)</a:t>
          </a:r>
        </a:p>
      </dgm:t>
    </dgm:pt>
    <dgm:pt modelId="{02E3391D-5902-484F-AEE8-464BE574E1FB}" type="parTrans" cxnId="{B147F0F9-DBB9-4312-802D-C6725378E010}">
      <dgm:prSet/>
      <dgm:spPr/>
      <dgm:t>
        <a:bodyPr/>
        <a:lstStyle/>
        <a:p>
          <a:endParaRPr lang="en-US"/>
        </a:p>
      </dgm:t>
    </dgm:pt>
    <dgm:pt modelId="{B38ADFFB-85A6-4F8E-82F5-DF871C5833E9}" type="sibTrans" cxnId="{B147F0F9-DBB9-4312-802D-C6725378E010}">
      <dgm:prSet/>
      <dgm:spPr/>
      <dgm:t>
        <a:bodyPr/>
        <a:lstStyle/>
        <a:p>
          <a:endParaRPr lang="en-US"/>
        </a:p>
      </dgm:t>
    </dgm:pt>
    <dgm:pt modelId="{C679A0DC-F548-4EAE-A9FF-E08BD5F75FAA}">
      <dgm:prSet/>
      <dgm:spPr/>
      <dgm:t>
        <a:bodyPr/>
        <a:lstStyle/>
        <a:p>
          <a:pPr rtl="0"/>
          <a:r>
            <a:rPr lang="en-US" dirty="0"/>
            <a:t>seL4 Verified (Haskell, Isabelle/HOL, C)</a:t>
          </a:r>
        </a:p>
      </dgm:t>
    </dgm:pt>
    <dgm:pt modelId="{416F6108-3987-4D3A-A3FD-6758497185AA}" type="parTrans" cxnId="{46748DF8-C91C-48CA-A950-94EF5860B45F}">
      <dgm:prSet/>
      <dgm:spPr/>
      <dgm:t>
        <a:bodyPr/>
        <a:lstStyle/>
        <a:p>
          <a:endParaRPr lang="en-US"/>
        </a:p>
      </dgm:t>
    </dgm:pt>
    <dgm:pt modelId="{80FC346C-E7D1-4031-9A09-A5928F273935}" type="sibTrans" cxnId="{46748DF8-C91C-48CA-A950-94EF5860B45F}">
      <dgm:prSet/>
      <dgm:spPr/>
      <dgm:t>
        <a:bodyPr/>
        <a:lstStyle/>
        <a:p>
          <a:endParaRPr lang="en-US"/>
        </a:p>
      </dgm:t>
    </dgm:pt>
    <dgm:pt modelId="{F7430C60-6769-4A1F-A1D7-9040A23CF873}">
      <dgm:prSet/>
      <dgm:spPr/>
      <dgm:t>
        <a:bodyPr/>
        <a:lstStyle/>
        <a:p>
          <a:pPr rtl="0"/>
          <a:r>
            <a:rPr lang="en-US" dirty="0" err="1"/>
            <a:t>CompCert</a:t>
          </a:r>
          <a:r>
            <a:rPr lang="en-US" dirty="0"/>
            <a:t> (Coq)</a:t>
          </a:r>
        </a:p>
      </dgm:t>
    </dgm:pt>
    <dgm:pt modelId="{AFFFA6D0-3C42-4FAB-9C6D-7FA7AC90B969}" type="parTrans" cxnId="{AAD1CE16-F15F-4778-99A8-948598AADBF1}">
      <dgm:prSet/>
      <dgm:spPr/>
      <dgm:t>
        <a:bodyPr/>
        <a:lstStyle/>
        <a:p>
          <a:endParaRPr lang="en-US"/>
        </a:p>
      </dgm:t>
    </dgm:pt>
    <dgm:pt modelId="{3D117FF4-2B9F-4951-9CD6-119E0B0CACA7}" type="sibTrans" cxnId="{AAD1CE16-F15F-4778-99A8-948598AADBF1}">
      <dgm:prSet/>
      <dgm:spPr/>
      <dgm:t>
        <a:bodyPr/>
        <a:lstStyle/>
        <a:p>
          <a:endParaRPr lang="en-US"/>
        </a:p>
      </dgm:t>
    </dgm:pt>
    <dgm:pt modelId="{32CD08B4-6E46-47A0-A8CF-227C87218031}">
      <dgm:prSet/>
      <dgm:spPr/>
      <dgm:t>
        <a:bodyPr/>
        <a:lstStyle/>
        <a:p>
          <a:pPr rtl="0"/>
          <a:r>
            <a:rPr lang="en-US" dirty="0"/>
            <a:t>Verification done by systems programmers</a:t>
          </a:r>
        </a:p>
      </dgm:t>
    </dgm:pt>
    <dgm:pt modelId="{F732FFE3-835F-4234-9C3B-00C99766C3C7}" type="parTrans" cxnId="{F512975E-E962-4361-9378-7274C71F7F47}">
      <dgm:prSet/>
      <dgm:spPr/>
      <dgm:t>
        <a:bodyPr/>
        <a:lstStyle/>
        <a:p>
          <a:endParaRPr lang="en-US"/>
        </a:p>
      </dgm:t>
    </dgm:pt>
    <dgm:pt modelId="{63D433EA-FF48-48D0-A265-EAA25CFB5088}" type="sibTrans" cxnId="{F512975E-E962-4361-9378-7274C71F7F47}">
      <dgm:prSet/>
      <dgm:spPr/>
      <dgm:t>
        <a:bodyPr/>
        <a:lstStyle/>
        <a:p>
          <a:endParaRPr lang="en-US"/>
        </a:p>
      </dgm:t>
    </dgm:pt>
    <dgm:pt modelId="{94B928D7-EAE3-450E-90BE-B9279171DE2A}">
      <dgm:prSet/>
      <dgm:spPr/>
      <dgm:t>
        <a:bodyPr/>
        <a:lstStyle/>
        <a:p>
          <a:pPr rtl="0"/>
          <a:r>
            <a:rPr lang="en-US" dirty="0"/>
            <a:t>Ironclad, </a:t>
          </a:r>
          <a:r>
            <a:rPr lang="en-US" dirty="0" err="1"/>
            <a:t>IronFleet</a:t>
          </a:r>
          <a:r>
            <a:rPr lang="en-US" dirty="0"/>
            <a:t> (Dafny)</a:t>
          </a:r>
        </a:p>
      </dgm:t>
    </dgm:pt>
    <dgm:pt modelId="{99CAB8D5-CA31-4247-BA39-A6F740C09C42}" type="parTrans" cxnId="{942E88F4-908C-415F-BF9E-1599E6453BC7}">
      <dgm:prSet/>
      <dgm:spPr/>
      <dgm:t>
        <a:bodyPr/>
        <a:lstStyle/>
        <a:p>
          <a:endParaRPr lang="en-US"/>
        </a:p>
      </dgm:t>
    </dgm:pt>
    <dgm:pt modelId="{583FF2B9-CAD9-4B28-B1B3-9B4286DEAACC}" type="sibTrans" cxnId="{942E88F4-908C-415F-BF9E-1599E6453BC7}">
      <dgm:prSet/>
      <dgm:spPr/>
      <dgm:t>
        <a:bodyPr/>
        <a:lstStyle/>
        <a:p>
          <a:endParaRPr lang="en-US"/>
        </a:p>
      </dgm:t>
    </dgm:pt>
    <dgm:pt modelId="{502C3DBE-9690-4219-930B-E30B298A48B7}" type="pres">
      <dgm:prSet presAssocID="{FEBB074C-400A-480C-996B-646A536CE8AB}" presName="Name0" presStyleCnt="0">
        <dgm:presLayoutVars>
          <dgm:dir/>
          <dgm:animLvl val="lvl"/>
          <dgm:resizeHandles val="exact"/>
        </dgm:presLayoutVars>
      </dgm:prSet>
      <dgm:spPr/>
    </dgm:pt>
    <dgm:pt modelId="{2AF94AD3-B47C-40D5-9F33-E254CB588F26}" type="pres">
      <dgm:prSet presAssocID="{98FEE722-1A96-47E6-9ED2-CB0AB06E60B9}" presName="linNode" presStyleCnt="0"/>
      <dgm:spPr/>
    </dgm:pt>
    <dgm:pt modelId="{C43BCF67-24C8-491E-9255-BD711655E91B}" type="pres">
      <dgm:prSet presAssocID="{98FEE722-1A96-47E6-9ED2-CB0AB06E60B9}" presName="parentText" presStyleLbl="node1" presStyleIdx="0" presStyleCnt="2" custLinFactNeighborX="99994" custLinFactNeighborY="-1493">
        <dgm:presLayoutVars>
          <dgm:chMax val="1"/>
          <dgm:bulletEnabled val="1"/>
        </dgm:presLayoutVars>
      </dgm:prSet>
      <dgm:spPr/>
    </dgm:pt>
    <dgm:pt modelId="{509CEC62-22A4-4E24-805A-06A57107857E}" type="pres">
      <dgm:prSet presAssocID="{98FEE722-1A96-47E6-9ED2-CB0AB06E60B9}" presName="descendantText" presStyleLbl="alignAccFollowNode1" presStyleIdx="0" presStyleCnt="2" custLinFactX="-6859" custLinFactNeighborX="-100000" custLinFactNeighborY="-2566">
        <dgm:presLayoutVars>
          <dgm:bulletEnabled val="1"/>
        </dgm:presLayoutVars>
      </dgm:prSet>
      <dgm:spPr/>
    </dgm:pt>
    <dgm:pt modelId="{1299A486-411C-4DCF-9C03-240E1788A935}" type="pres">
      <dgm:prSet presAssocID="{5D7507AF-7A0C-44E1-883A-E8DBD754A805}" presName="sp" presStyleCnt="0"/>
      <dgm:spPr/>
    </dgm:pt>
    <dgm:pt modelId="{2B035305-7294-445F-A00F-114FE1113C7C}" type="pres">
      <dgm:prSet presAssocID="{32CD08B4-6E46-47A0-A8CF-227C87218031}" presName="linNode" presStyleCnt="0"/>
      <dgm:spPr/>
    </dgm:pt>
    <dgm:pt modelId="{82A6FA11-2B27-496B-BBC2-18EE5085AD05}" type="pres">
      <dgm:prSet presAssocID="{32CD08B4-6E46-47A0-A8CF-227C87218031}" presName="parentText" presStyleLbl="node1" presStyleIdx="1" presStyleCnt="2" custLinFactNeighborX="99994" custLinFactNeighborY="-1493">
        <dgm:presLayoutVars>
          <dgm:chMax val="1"/>
          <dgm:bulletEnabled val="1"/>
        </dgm:presLayoutVars>
      </dgm:prSet>
      <dgm:spPr/>
    </dgm:pt>
    <dgm:pt modelId="{3DC93C45-9AB5-4235-80AB-C2DE9701E4BE}" type="pres">
      <dgm:prSet presAssocID="{32CD08B4-6E46-47A0-A8CF-227C87218031}" presName="descendantText" presStyleLbl="alignAccFollowNode1" presStyleIdx="1" presStyleCnt="2" custLinFactX="-282" custLinFactNeighborX="-100000">
        <dgm:presLayoutVars>
          <dgm:bulletEnabled val="1"/>
        </dgm:presLayoutVars>
      </dgm:prSet>
      <dgm:spPr/>
    </dgm:pt>
  </dgm:ptLst>
  <dgm:cxnLst>
    <dgm:cxn modelId="{60DC07A4-AEE3-46B5-A2FB-E1528BFC53BD}" type="presOf" srcId="{C679A0DC-F548-4EAE-A9FF-E08BD5F75FAA}" destId="{509CEC62-22A4-4E24-805A-06A57107857E}" srcOrd="0" destOrd="1" presId="urn:microsoft.com/office/officeart/2005/8/layout/vList5"/>
    <dgm:cxn modelId="{E13AF91F-EDA9-4FB9-B2E0-DD6D97C97AD9}" type="presOf" srcId="{CB54ECD1-1E81-4BE8-9A99-73ADE4D7519B}" destId="{509CEC62-22A4-4E24-805A-06A57107857E}" srcOrd="0" destOrd="0" presId="urn:microsoft.com/office/officeart/2005/8/layout/vList5"/>
    <dgm:cxn modelId="{B147F0F9-DBB9-4312-802D-C6725378E010}" srcId="{98FEE722-1A96-47E6-9ED2-CB0AB06E60B9}" destId="{CB54ECD1-1E81-4BE8-9A99-73ADE4D7519B}" srcOrd="0" destOrd="0" parTransId="{02E3391D-5902-484F-AEE8-464BE574E1FB}" sibTransId="{B38ADFFB-85A6-4F8E-82F5-DF871C5833E9}"/>
    <dgm:cxn modelId="{F82AF64E-592C-446D-ADF8-E6D5BB0354CB}" type="presOf" srcId="{32CD08B4-6E46-47A0-A8CF-227C87218031}" destId="{82A6FA11-2B27-496B-BBC2-18EE5085AD05}" srcOrd="0" destOrd="0" presId="urn:microsoft.com/office/officeart/2005/8/layout/vList5"/>
    <dgm:cxn modelId="{46748DF8-C91C-48CA-A950-94EF5860B45F}" srcId="{98FEE722-1A96-47E6-9ED2-CB0AB06E60B9}" destId="{C679A0DC-F548-4EAE-A9FF-E08BD5F75FAA}" srcOrd="1" destOrd="0" parTransId="{416F6108-3987-4D3A-A3FD-6758497185AA}" sibTransId="{80FC346C-E7D1-4031-9A09-A5928F273935}"/>
    <dgm:cxn modelId="{E1356473-9DA7-4F8C-8D38-E4322CB249CD}" type="presOf" srcId="{FEBB074C-400A-480C-996B-646A536CE8AB}" destId="{502C3DBE-9690-4219-930B-E30B298A48B7}" srcOrd="0" destOrd="0" presId="urn:microsoft.com/office/officeart/2005/8/layout/vList5"/>
    <dgm:cxn modelId="{F9F93E72-F57D-442D-AE24-4653EA41F40C}" type="presOf" srcId="{94B928D7-EAE3-450E-90BE-B9279171DE2A}" destId="{3DC93C45-9AB5-4235-80AB-C2DE9701E4BE}" srcOrd="0" destOrd="0" presId="urn:microsoft.com/office/officeart/2005/8/layout/vList5"/>
    <dgm:cxn modelId="{AAD1CE16-F15F-4778-99A8-948598AADBF1}" srcId="{98FEE722-1A96-47E6-9ED2-CB0AB06E60B9}" destId="{F7430C60-6769-4A1F-A1D7-9040A23CF873}" srcOrd="2" destOrd="0" parTransId="{AFFFA6D0-3C42-4FAB-9C6D-7FA7AC90B969}" sibTransId="{3D117FF4-2B9F-4951-9CD6-119E0B0CACA7}"/>
    <dgm:cxn modelId="{942E88F4-908C-415F-BF9E-1599E6453BC7}" srcId="{32CD08B4-6E46-47A0-A8CF-227C87218031}" destId="{94B928D7-EAE3-450E-90BE-B9279171DE2A}" srcOrd="0" destOrd="0" parTransId="{99CAB8D5-CA31-4247-BA39-A6F740C09C42}" sibTransId="{583FF2B9-CAD9-4B28-B1B3-9B4286DEAACC}"/>
    <dgm:cxn modelId="{F512975E-E962-4361-9378-7274C71F7F47}" srcId="{FEBB074C-400A-480C-996B-646A536CE8AB}" destId="{32CD08B4-6E46-47A0-A8CF-227C87218031}" srcOrd="1" destOrd="0" parTransId="{F732FFE3-835F-4234-9C3B-00C99766C3C7}" sibTransId="{63D433EA-FF48-48D0-A265-EAA25CFB5088}"/>
    <dgm:cxn modelId="{C9DD99CC-4530-41D3-8F89-21534E0A4B45}" srcId="{FEBB074C-400A-480C-996B-646A536CE8AB}" destId="{98FEE722-1A96-47E6-9ED2-CB0AB06E60B9}" srcOrd="0" destOrd="0" parTransId="{1A9F8D7D-5EFF-4F84-86CE-2C5E032DD4B8}" sibTransId="{5D7507AF-7A0C-44E1-883A-E8DBD754A805}"/>
    <dgm:cxn modelId="{17AE43BF-D3B5-4F21-BFFB-68CC6AEEE987}" type="presOf" srcId="{F7430C60-6769-4A1F-A1D7-9040A23CF873}" destId="{509CEC62-22A4-4E24-805A-06A57107857E}" srcOrd="0" destOrd="2" presId="urn:microsoft.com/office/officeart/2005/8/layout/vList5"/>
    <dgm:cxn modelId="{63381F6B-9489-42BB-9C2D-01F84621AE81}" type="presOf" srcId="{98FEE722-1A96-47E6-9ED2-CB0AB06E60B9}" destId="{C43BCF67-24C8-491E-9255-BD711655E91B}" srcOrd="0" destOrd="0" presId="urn:microsoft.com/office/officeart/2005/8/layout/vList5"/>
    <dgm:cxn modelId="{2E12949D-23A8-4CAA-80A5-5078C30ACEE7}" type="presParOf" srcId="{502C3DBE-9690-4219-930B-E30B298A48B7}" destId="{2AF94AD3-B47C-40D5-9F33-E254CB588F26}" srcOrd="0" destOrd="0" presId="urn:microsoft.com/office/officeart/2005/8/layout/vList5"/>
    <dgm:cxn modelId="{FBE136D2-5E21-4C6B-BB93-1EE0D16F8019}" type="presParOf" srcId="{2AF94AD3-B47C-40D5-9F33-E254CB588F26}" destId="{C43BCF67-24C8-491E-9255-BD711655E91B}" srcOrd="0" destOrd="0" presId="urn:microsoft.com/office/officeart/2005/8/layout/vList5"/>
    <dgm:cxn modelId="{F38469FA-8BA9-42AE-97B7-AC236ACA14AE}" type="presParOf" srcId="{2AF94AD3-B47C-40D5-9F33-E254CB588F26}" destId="{509CEC62-22A4-4E24-805A-06A57107857E}" srcOrd="1" destOrd="0" presId="urn:microsoft.com/office/officeart/2005/8/layout/vList5"/>
    <dgm:cxn modelId="{731AE23D-C3B4-46C5-BE69-C101CED00CC3}" type="presParOf" srcId="{502C3DBE-9690-4219-930B-E30B298A48B7}" destId="{1299A486-411C-4DCF-9C03-240E1788A935}" srcOrd="1" destOrd="0" presId="urn:microsoft.com/office/officeart/2005/8/layout/vList5"/>
    <dgm:cxn modelId="{FF402D5F-0A67-4323-85CB-EA6684E75C6D}" type="presParOf" srcId="{502C3DBE-9690-4219-930B-E30B298A48B7}" destId="{2B035305-7294-445F-A00F-114FE1113C7C}" srcOrd="2" destOrd="0" presId="urn:microsoft.com/office/officeart/2005/8/layout/vList5"/>
    <dgm:cxn modelId="{3F45C26F-6932-4CAE-8559-954ED641B1D8}" type="presParOf" srcId="{2B035305-7294-445F-A00F-114FE1113C7C}" destId="{82A6FA11-2B27-496B-BBC2-18EE5085AD05}" srcOrd="0" destOrd="0" presId="urn:microsoft.com/office/officeart/2005/8/layout/vList5"/>
    <dgm:cxn modelId="{5136EFFE-6696-42D2-9598-3D8B5645B365}" type="presParOf" srcId="{2B035305-7294-445F-A00F-114FE1113C7C}" destId="{3DC93C45-9AB5-4235-80AB-C2DE9701E4B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CEC62-22A4-4E24-805A-06A57107857E}">
      <dsp:nvSpPr>
        <dsp:cNvPr id="0" name=""/>
        <dsp:cNvSpPr/>
      </dsp:nvSpPr>
      <dsp:spPr>
        <a:xfrm rot="5400000">
          <a:off x="2706344" y="-2560299"/>
          <a:ext cx="1469694" cy="688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Paris Metro line 14 brake system (B)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seL4 Verified (Haskell, Isabelle/HOL, C)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 err="1"/>
            <a:t>CompCert</a:t>
          </a:r>
          <a:r>
            <a:rPr lang="en-US" sz="2600" kern="1200" dirty="0"/>
            <a:t> (Coq)</a:t>
          </a:r>
        </a:p>
      </dsp:txBody>
      <dsp:txXfrm rot="-5400000">
        <a:off x="0" y="217790"/>
        <a:ext cx="6810639" cy="1326204"/>
      </dsp:txXfrm>
    </dsp:sp>
    <dsp:sp modelId="{C43BCF67-24C8-491E-9255-BD711655E91B}">
      <dsp:nvSpPr>
        <dsp:cNvPr id="0" name=""/>
        <dsp:cNvSpPr/>
      </dsp:nvSpPr>
      <dsp:spPr>
        <a:xfrm>
          <a:off x="6881971" y="0"/>
          <a:ext cx="3871341" cy="1837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Verification done by formal-method experts</a:t>
          </a:r>
        </a:p>
      </dsp:txBody>
      <dsp:txXfrm>
        <a:off x="6971652" y="89681"/>
        <a:ext cx="3691979" cy="1657756"/>
      </dsp:txXfrm>
    </dsp:sp>
    <dsp:sp modelId="{3DC93C45-9AB5-4235-80AB-C2DE9701E4BE}">
      <dsp:nvSpPr>
        <dsp:cNvPr id="0" name=""/>
        <dsp:cNvSpPr/>
      </dsp:nvSpPr>
      <dsp:spPr>
        <a:xfrm rot="5400000">
          <a:off x="2706344" y="-593612"/>
          <a:ext cx="1469694" cy="68823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Ironclad, </a:t>
          </a:r>
          <a:r>
            <a:rPr lang="en-US" sz="2600" kern="1200" dirty="0" err="1"/>
            <a:t>IronFleet</a:t>
          </a:r>
          <a:r>
            <a:rPr lang="en-US" sz="2600" kern="1200" dirty="0"/>
            <a:t> (Dafny)</a:t>
          </a:r>
        </a:p>
      </dsp:txBody>
      <dsp:txXfrm rot="-5400000">
        <a:off x="0" y="2184477"/>
        <a:ext cx="6810639" cy="1326204"/>
      </dsp:txXfrm>
    </dsp:sp>
    <dsp:sp modelId="{82A6FA11-2B27-496B-BBC2-18EE5085AD05}">
      <dsp:nvSpPr>
        <dsp:cNvPr id="0" name=""/>
        <dsp:cNvSpPr/>
      </dsp:nvSpPr>
      <dsp:spPr>
        <a:xfrm>
          <a:off x="6881971" y="1901592"/>
          <a:ext cx="3871341" cy="1837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Verification done by systems programmers</a:t>
          </a:r>
        </a:p>
      </dsp:txBody>
      <dsp:txXfrm>
        <a:off x="6971652" y="1991273"/>
        <a:ext cx="3691979" cy="165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F737E-59F7-47A3-A93B-537C237452A7}" type="datetimeFigureOut">
              <a:rPr lang="en-US" smtClean="0"/>
              <a:t>2017-05-24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3A02F-A5D6-4C34-BA28-E47D5A71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97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89F1-7EFE-4B5B-8273-3728746B6B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86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89F1-7EFE-4B5B-8273-3728746B6B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8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89F1-7EFE-4B5B-8273-3728746B6B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22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89F1-7EFE-4B5B-8273-3728746B6BA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74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89F1-7EFE-4B5B-8273-3728746B6BA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73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B89F1-7EFE-4B5B-8273-3728746B6BA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6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2017-05-24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9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2017-05-24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49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2017-05-24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2017-05-24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2017-05-24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29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2017-05-24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7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2017-05-24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4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2017-05-24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21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2017-05-24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6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2017-05-24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0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2017-05-24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03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2017-05-24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6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rise4fun.com/Dafny/jlbP" TargetMode="External"/><Relationship Id="rId7" Type="http://schemas.openxmlformats.org/officeDocument/2006/relationships/hyperlink" Target="http://rise4fun.com/Dafny/Beu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ise4fun.com/Dafny/9HWl" TargetMode="External"/><Relationship Id="rId5" Type="http://schemas.openxmlformats.org/officeDocument/2006/relationships/hyperlink" Target="http://rise4fun.com/Dafny/f7Ql" TargetMode="External"/><Relationship Id="rId4" Type="http://schemas.openxmlformats.org/officeDocument/2006/relationships/hyperlink" Target="http://rise4fun.com/Dafny/0wN3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rise4fun.com/dafny" TargetMode="External"/><Relationship Id="rId2" Type="http://schemas.openxmlformats.org/officeDocument/2006/relationships/hyperlink" Target="https://github.com/Microsoft/dafny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ithub.com/Microsoft/Dafny" TargetMode="External"/><Relationship Id="rId2" Type="http://schemas.openxmlformats.org/officeDocument/2006/relationships/hyperlink" Target="http://rise4fun.com/dafn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69955"/>
            <a:ext cx="10782300" cy="3254564"/>
          </a:xfrm>
        </p:spPr>
        <p:txBody>
          <a:bodyPr/>
          <a:lstStyle/>
          <a:p>
            <a:r>
              <a:rPr lang="en-US" sz="7200" b="1" dirty="0"/>
              <a:t>Verified programs and proofs in Dafny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195483"/>
            <a:ext cx="10826496" cy="2501152"/>
          </a:xfrm>
        </p:spPr>
        <p:txBody>
          <a:bodyPr>
            <a:normAutofit/>
          </a:bodyPr>
          <a:lstStyle/>
          <a:p>
            <a:r>
              <a:rPr lang="en-US" dirty="0"/>
              <a:t>K. Rustan M. Leino</a:t>
            </a:r>
          </a:p>
          <a:p>
            <a:r>
              <a:rPr lang="en-US" sz="2400" i="1" dirty="0"/>
              <a:t>Principal Researcher</a:t>
            </a:r>
            <a:br>
              <a:rPr lang="en-US" sz="2400" i="1" dirty="0"/>
            </a:br>
            <a:r>
              <a:rPr lang="en-US" sz="2400" i="1" dirty="0"/>
              <a:t>Research in Software Engineering (RiSE), Microsoft Research, Redmond</a:t>
            </a:r>
          </a:p>
          <a:p>
            <a:r>
              <a:rPr lang="sv-SE" sz="2400" i="1" dirty="0"/>
              <a:t>Visiting Professor</a:t>
            </a:r>
            <a:br>
              <a:rPr lang="sv-SE" sz="2400" i="1" dirty="0"/>
            </a:br>
            <a:r>
              <a:rPr lang="sv-SE" sz="2400" i="1" dirty="0"/>
              <a:t>Department of Computing, Imperial College London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10840" y="6480314"/>
            <a:ext cx="9211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>
                <a:solidFill>
                  <a:schemeClr val="bg1"/>
                </a:solidFill>
              </a:rPr>
              <a:t>7</a:t>
            </a:r>
            <a:r>
              <a:rPr lang="en-US" sz="1400" baseline="30000">
                <a:solidFill>
                  <a:schemeClr val="bg1"/>
                </a:solidFill>
              </a:rPr>
              <a:t>th</a:t>
            </a:r>
            <a:r>
              <a:rPr lang="en-US" sz="1400">
                <a:solidFill>
                  <a:schemeClr val="bg1"/>
                </a:solidFill>
              </a:rPr>
              <a:t> Summer </a:t>
            </a:r>
            <a:r>
              <a:rPr lang="en-US" sz="1400" dirty="0">
                <a:solidFill>
                  <a:schemeClr val="bg1"/>
                </a:solidFill>
              </a:rPr>
              <a:t>School on Formal Techniques, 22-26 May 2017, Atherton, CA</a:t>
            </a:r>
          </a:p>
        </p:txBody>
      </p:sp>
    </p:spTree>
    <p:extLst>
      <p:ext uri="{BB962C8B-B14F-4D97-AF65-F5344CB8AC3E}">
        <p14:creationId xmlns:p14="http://schemas.microsoft.com/office/powerpoint/2010/main" val="2814572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Precondition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2056686"/>
            <a:ext cx="93046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MaxSum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 == x + y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&gt;= x &amp;&amp; m &gt;= y</a:t>
            </a:r>
          </a:p>
          <a:p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fr-FR" dirty="0" err="1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== x || m == y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s := x + y;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m :=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&lt; y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MaxSumBackwards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2*m &gt;= s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 == x + y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&gt;= x &amp;&amp; m &gt;= y</a:t>
            </a:r>
          </a:p>
          <a:p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fr-FR" dirty="0" err="1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 == x || m == y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x, y := m, s - m;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9280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763777"/>
            <a:ext cx="10291640" cy="1645920"/>
          </a:xfrm>
        </p:spPr>
        <p:txBody>
          <a:bodyPr>
            <a:normAutofit/>
          </a:bodyPr>
          <a:lstStyle/>
          <a:p>
            <a:r>
              <a:rPr lang="en-US" dirty="0"/>
              <a:t>Loop invariants, quantifiers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361" y="679246"/>
            <a:ext cx="4823920" cy="400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206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invariants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2157731"/>
            <a:ext cx="4526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CountToN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0 &lt;= n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0;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n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&lt;= n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+ 1;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 n;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51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Fib iteratively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2157731"/>
            <a:ext cx="76352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ComputeFib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== Fib(n)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x := 0;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0, 1;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n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&lt;= n</a:t>
            </a:r>
          </a:p>
          <a:p>
            <a:r>
              <a:rPr lang="sv-S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sv-SE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sv-S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== Fib(i) &amp;&amp; y == Fib(i+1)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x, y := y,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x+y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+ 1;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5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Heuristics for inventing invariants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1779687"/>
            <a:ext cx="75082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Min(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!= 0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m &lt;=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exists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m ==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0;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m := a[0];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&lt;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n ==&gt; m &lt;=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exists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m ==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a[n] &lt; m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m := a[n];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n := n + 1;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Callout: Line with Border and Accent Bar 3"/>
          <p:cNvSpPr/>
          <p:nvPr/>
        </p:nvSpPr>
        <p:spPr>
          <a:xfrm>
            <a:off x="6786880" y="3119120"/>
            <a:ext cx="4693920" cy="543560"/>
          </a:xfrm>
          <a:prstGeom prst="accentBorderCallout1">
            <a:avLst>
              <a:gd name="adj1" fmla="val 18750"/>
              <a:gd name="adj2" fmla="val -8333"/>
              <a:gd name="adj3" fmla="val 220911"/>
              <a:gd name="adj4" fmla="val -33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Replace a constant by a variable</a:t>
            </a:r>
          </a:p>
        </p:txBody>
      </p:sp>
      <p:sp>
        <p:nvSpPr>
          <p:cNvPr id="5" name="Callout: Line with Border and Accent Bar 4"/>
          <p:cNvSpPr/>
          <p:nvPr/>
        </p:nvSpPr>
        <p:spPr>
          <a:xfrm>
            <a:off x="6990079" y="5775960"/>
            <a:ext cx="4439920" cy="635000"/>
          </a:xfrm>
          <a:prstGeom prst="accentBorderCallout1">
            <a:avLst>
              <a:gd name="adj1" fmla="val 18750"/>
              <a:gd name="adj2" fmla="val -8333"/>
              <a:gd name="adj3" fmla="val -150700"/>
              <a:gd name="adj4" fmla="val -464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Maintain always</a:t>
            </a:r>
          </a:p>
        </p:txBody>
      </p:sp>
    </p:spTree>
    <p:extLst>
      <p:ext uri="{BB962C8B-B14F-4D97-AF65-F5344CB8AC3E}">
        <p14:creationId xmlns:p14="http://schemas.microsoft.com/office/powerpoint/2010/main" val="3183036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763777"/>
            <a:ext cx="10291640" cy="1645920"/>
          </a:xfrm>
        </p:spPr>
        <p:txBody>
          <a:bodyPr>
            <a:normAutofit/>
          </a:bodyPr>
          <a:lstStyle/>
          <a:p>
            <a:r>
              <a:rPr lang="en-US" dirty="0"/>
              <a:t>Binary search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361" y="679246"/>
            <a:ext cx="4823920" cy="400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77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2160" y="325120"/>
            <a:ext cx="961644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BinarySearch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key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j &lt;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&lt;= a[j]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pt-BR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0 &lt;= r ==&gt; r &lt; a.Length &amp;&amp; a[r] == key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 &lt; 0 ==&gt;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!= key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s-E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s-E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s-E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hi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0, </a:t>
            </a:r>
            <a:r>
              <a:rPr lang="es-E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s-E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lo &lt; hi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0 &lt;= lo &lt;= hi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it-IT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it-IT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it-IT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it-IT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it-IT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it-IT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it-IT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i &lt; lo ==&gt; a[i] != key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hi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!= key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(lo + hi) / 2;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key &lt; a[mid]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hi := mid;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a[mid] &lt; key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lo := mid + 1;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mid;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-1;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60789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120" y="142240"/>
            <a:ext cx="958596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newtype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int32 = 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| -0x8000_0000 &lt;= x &lt; 0x8000_0000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BinarySearch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'(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&gt;, 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key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int32)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0x8000_0000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j &lt;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a[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&lt;= a[j]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0 &lt;= r ==&gt; r &lt;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int32 &amp;&amp; a[r] == key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 &lt; 0 ==&gt;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a[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!= key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lo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0,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int32;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lo &lt; hi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0 &lt;= lo &lt;= hi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int32</a:t>
            </a:r>
          </a:p>
          <a:p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it-IT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it-IT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it-IT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it-IT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i &lt; lo ==&gt; a[i] != key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hi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int32 ==&gt; a[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!= key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mid := (lo + hi) / 2;  // error: overflow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s-E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s-E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mid</a:t>
            </a:r>
            <a:r>
              <a:rPr lang="es-E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lo + (hi - lo) / 2;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mid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 (lo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 hi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/ 2;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key &lt; a[mid] 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hi := mid;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a[mid] &lt; key 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lo := mid + 1;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mid;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9331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763777"/>
            <a:ext cx="10291640" cy="1645920"/>
          </a:xfrm>
        </p:spPr>
        <p:txBody>
          <a:bodyPr>
            <a:normAutofit/>
          </a:bodyPr>
          <a:lstStyle/>
          <a:p>
            <a:r>
              <a:rPr lang="en-US" dirty="0"/>
              <a:t>Sorting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361" y="679246"/>
            <a:ext cx="4823920" cy="400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578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10920" y="3373120"/>
            <a:ext cx="8509000" cy="619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Dutch Flag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7964" r="8181"/>
          <a:stretch/>
        </p:blipFill>
        <p:spPr>
          <a:xfrm>
            <a:off x="9108440" y="245285"/>
            <a:ext cx="2791766" cy="22680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37480" y="6431280"/>
            <a:ext cx="6606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Photo credit: http://static.guim.co.uk/sys-images/Guardian/Pix/pictures/2013/5/8/1368026309503/dutch-flag-010.jpg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80920" y="4140200"/>
            <a:ext cx="0" cy="84836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61840" y="4140200"/>
            <a:ext cx="0" cy="84836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675880" y="4140200"/>
            <a:ext cx="0" cy="84836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540240" y="4140200"/>
            <a:ext cx="0" cy="84836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10920" y="4140200"/>
            <a:ext cx="0" cy="848360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21080" y="4726950"/>
            <a:ext cx="58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3300" y="4726950"/>
            <a:ext cx="58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61840" y="4726950"/>
            <a:ext cx="58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35160" y="4687765"/>
            <a:ext cx="246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a.Length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7678726" y="4687765"/>
            <a:ext cx="58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</a:t>
            </a:r>
          </a:p>
        </p:txBody>
      </p:sp>
      <p:sp>
        <p:nvSpPr>
          <p:cNvPr id="22" name="Oval 21"/>
          <p:cNvSpPr/>
          <p:nvPr/>
        </p:nvSpPr>
        <p:spPr>
          <a:xfrm>
            <a:off x="4649694" y="3478315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043083" y="3758816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097929" y="3604514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698565" y="3582713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052236" y="3427325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027083" y="3520450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720627" y="3737707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912847" y="3520450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10919" y="3541714"/>
            <a:ext cx="137459" cy="15538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246990" y="3509282"/>
            <a:ext cx="137459" cy="1553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627907" y="3574593"/>
            <a:ext cx="137459" cy="1553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410732" y="3611329"/>
            <a:ext cx="137459" cy="1553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504438" y="3623944"/>
            <a:ext cx="137459" cy="1553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102160" y="3666254"/>
            <a:ext cx="137459" cy="1553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09790" y="3496899"/>
            <a:ext cx="137459" cy="1553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441575" y="3496899"/>
            <a:ext cx="137459" cy="15538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9260712" y="3638339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857810" y="3468324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308612" y="3442756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788034" y="3645577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086536" y="3500959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354295" y="3623525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75880" y="3373120"/>
            <a:ext cx="1844040" cy="619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10920" y="3373120"/>
            <a:ext cx="3566160" cy="6197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10920" y="3373120"/>
            <a:ext cx="1270000" cy="61976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981911" y="3520863"/>
            <a:ext cx="137459" cy="155388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222743" y="3773137"/>
            <a:ext cx="137459" cy="155388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623008" y="3709602"/>
            <a:ext cx="137459" cy="155388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9205785" y="3533635"/>
            <a:ext cx="137459" cy="155388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375982" y="3399781"/>
            <a:ext cx="137459" cy="155388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1756484" y="3412495"/>
            <a:ext cx="137459" cy="155388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172135" y="3567883"/>
            <a:ext cx="137459" cy="155388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467372" y="3652287"/>
            <a:ext cx="137459" cy="155388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988667" y="3723271"/>
            <a:ext cx="137459" cy="155388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517812" y="3545784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939328" y="3638339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229523" y="3737707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732155" y="3431499"/>
            <a:ext cx="137459" cy="1553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7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5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5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5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5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5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5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5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6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65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75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8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85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9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95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5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5" grpId="0" animBg="1"/>
      <p:bldP spid="9" grpId="0" animBg="1"/>
      <p:bldP spid="10" grpId="0" animBg="1"/>
      <p:bldP spid="44" grpId="0" animBg="1"/>
      <p:bldP spid="45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920385"/>
            <a:ext cx="11025273" cy="546846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/>
              <a:t>Software development is expensive and error prone</a:t>
            </a:r>
          </a:p>
          <a:p>
            <a:pPr>
              <a:spcBef>
                <a:spcPts val="2400"/>
              </a:spcBef>
            </a:pPr>
            <a:r>
              <a:rPr lang="en-US" sz="4000" dirty="0"/>
              <a:t>To verify software requires:</a:t>
            </a:r>
          </a:p>
          <a:p>
            <a:pPr lvl="1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Specifications</a:t>
            </a:r>
          </a:p>
          <a:p>
            <a:pPr lvl="1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Proofs</a:t>
            </a:r>
          </a:p>
          <a:p>
            <a:pPr lvl="1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Tools</a:t>
            </a:r>
          </a:p>
          <a:p>
            <a:pPr lvl="1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Expertise</a:t>
            </a:r>
            <a:endParaRPr lang="en-US" sz="4000" dirty="0"/>
          </a:p>
          <a:p>
            <a:pPr>
              <a:spcBef>
                <a:spcPts val="2400"/>
              </a:spcBef>
            </a:pPr>
            <a:r>
              <a:rPr lang="en-US" sz="4000" dirty="0"/>
              <a:t>Learning about specifications and proofs</a:t>
            </a:r>
            <a:br>
              <a:rPr lang="en-US" sz="4000" dirty="0"/>
            </a:br>
            <a:r>
              <a:rPr lang="en-US" sz="4000" i="1" dirty="0">
                <a:solidFill>
                  <a:schemeClr val="accent1">
                    <a:lumMod val="75000"/>
                  </a:schemeClr>
                </a:solidFill>
              </a:rPr>
              <a:t>sharpens thinking</a:t>
            </a:r>
          </a:p>
        </p:txBody>
      </p:sp>
    </p:spTree>
    <p:extLst>
      <p:ext uri="{BB962C8B-B14F-4D97-AF65-F5344CB8AC3E}">
        <p14:creationId xmlns:p14="http://schemas.microsoft.com/office/powerpoint/2010/main" val="4444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1330960"/>
            <a:ext cx="11313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datatype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Color = Red | White | Blue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predicate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Below(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Color,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Color)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c == Red || c == d || d == Blue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8877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0720" y="436880"/>
            <a:ext cx="113131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DutchFlag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&lt;Color&gt;)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modifies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j &lt;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Below(a[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 a[j])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multiset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(a[..]) ==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old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multiset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(a[..]))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0, 0,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 &lt; b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0 &lt;= r &lt;= w &lt;= b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r ==&gt; a[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== Red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r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w ==&gt; a[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== White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b &lt;=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a[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== Blue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multiset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(a[..]) ==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old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multiset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(a[..]))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match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a[w]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Red =&gt;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a[r], a[w] := a[w], a[r];</a:t>
            </a:r>
          </a:p>
          <a:p>
            <a:r>
              <a:rPr lang="pl-PL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r, w := r + 1, w + 1;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White =&gt;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w := w + 1;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Blue =&gt;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a[w], a[b-1] := a[b-1], a[w];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b := b - 1;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25010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 rot="21242226">
            <a:off x="2733812" y="1214311"/>
            <a:ext cx="2920926" cy="2253079"/>
            <a:chOff x="792644" y="882444"/>
            <a:chExt cx="2920926" cy="2253079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792644" y="882444"/>
              <a:ext cx="2920926" cy="225307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629" y="990600"/>
              <a:ext cx="2667000" cy="2017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484631" y="1732544"/>
              <a:ext cx="15208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0070C0"/>
                  </a:solidFill>
                </a:rPr>
                <a:t>Dafny</a:t>
              </a:r>
            </a:p>
          </p:txBody>
        </p:sp>
      </p:grpSp>
      <p:pic>
        <p:nvPicPr>
          <p:cNvPr id="1027" name="Picture 3" descr="C:\Users\leino\AppData\Local\Microsoft\Windows\Temporary Internet Files\Content.IE5\5RQU3JRZ\MC90043383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94" y="5267519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>
            <a:stCxn id="22" idx="2"/>
          </p:cNvCxnSpPr>
          <p:nvPr/>
        </p:nvCxnSpPr>
        <p:spPr>
          <a:xfrm>
            <a:off x="4311306" y="3461294"/>
            <a:ext cx="830491" cy="25855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 bwMode="auto">
          <a:xfrm>
            <a:off x="7136461" y="5183817"/>
            <a:ext cx="2514600" cy="1302332"/>
          </a:xfrm>
          <a:prstGeom prst="roundRect">
            <a:avLst/>
          </a:prstGeom>
          <a:ln>
            <a:headEnd type="none" w="med" len="med"/>
            <a:tailEnd type="none" w="med" len="med"/>
          </a:ln>
          <a:scene3d>
            <a:camera prst="isometricOffAxis2Top">
              <a:rot lat="19038235" lon="20541151" rev="21172605"/>
            </a:camera>
            <a:lightRig rig="flood" dir="t"/>
          </a:scene3d>
          <a:sp3d contourW="1000" prstMaterial="flat">
            <a:bevelT w="95250" h="482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SMT solver</a:t>
            </a:r>
          </a:p>
        </p:txBody>
      </p:sp>
      <p:cxnSp>
        <p:nvCxnSpPr>
          <p:cNvPr id="16" name="Straight Arrow Connector 15"/>
          <p:cNvCxnSpPr>
            <a:stCxn id="28" idx="2"/>
          </p:cNvCxnSpPr>
          <p:nvPr/>
        </p:nvCxnSpPr>
        <p:spPr>
          <a:xfrm>
            <a:off x="7999091" y="3352893"/>
            <a:ext cx="394670" cy="2218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Flowchart: Document 16"/>
          <p:cNvSpPr/>
          <p:nvPr/>
        </p:nvSpPr>
        <p:spPr bwMode="auto">
          <a:xfrm>
            <a:off x="2158000" y="3994014"/>
            <a:ext cx="2615266" cy="1219200"/>
          </a:xfrm>
          <a:prstGeom prst="flowChartDocumen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Intermediate representation</a:t>
            </a:r>
          </a:p>
        </p:txBody>
      </p:sp>
      <p:sp>
        <p:nvSpPr>
          <p:cNvPr id="20" name="Flowchart: Document 19"/>
          <p:cNvSpPr/>
          <p:nvPr/>
        </p:nvSpPr>
        <p:spPr bwMode="auto">
          <a:xfrm>
            <a:off x="8126066" y="3888417"/>
            <a:ext cx="2615266" cy="1295400"/>
          </a:xfrm>
          <a:prstGeom prst="flowChartDocumen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Intermediate verification language</a:t>
            </a:r>
          </a:p>
        </p:txBody>
      </p:sp>
      <p:sp>
        <p:nvSpPr>
          <p:cNvPr id="21" name="TextBox 20"/>
          <p:cNvSpPr txBox="1"/>
          <p:nvPr/>
        </p:nvSpPr>
        <p:spPr>
          <a:xfrm rot="4176574">
            <a:off x="3868507" y="4532306"/>
            <a:ext cx="2828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</a:t>
            </a:r>
          </a:p>
        </p:txBody>
      </p:sp>
      <p:sp>
        <p:nvSpPr>
          <p:cNvPr id="24" name="TextBox 23"/>
          <p:cNvSpPr txBox="1"/>
          <p:nvPr/>
        </p:nvSpPr>
        <p:spPr>
          <a:xfrm rot="4806036">
            <a:off x="6450828" y="4732824"/>
            <a:ext cx="2828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Verifier</a:t>
            </a:r>
          </a:p>
        </p:txBody>
      </p:sp>
      <p:grpSp>
        <p:nvGrpSpPr>
          <p:cNvPr id="27" name="Group 26"/>
          <p:cNvGrpSpPr/>
          <p:nvPr/>
        </p:nvGrpSpPr>
        <p:grpSpPr>
          <a:xfrm rot="717108">
            <a:off x="6771922" y="1124236"/>
            <a:ext cx="2920926" cy="2253079"/>
            <a:chOff x="792644" y="882444"/>
            <a:chExt cx="2920926" cy="2253079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92644" y="882444"/>
              <a:ext cx="2920926" cy="225307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endParaRPr>
            </a:p>
          </p:txBody>
        </p: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629" y="990600"/>
              <a:ext cx="2667000" cy="2017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1577231" y="1773640"/>
              <a:ext cx="14309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rgbClr val="0070C0"/>
                  </a:solidFill>
                </a:rPr>
                <a:t>Dafny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98" y="119973"/>
            <a:ext cx="10772775" cy="1214614"/>
          </a:xfrm>
        </p:spPr>
        <p:txBody>
          <a:bodyPr/>
          <a:lstStyle/>
          <a:p>
            <a:r>
              <a:rPr lang="en-US" dirty="0"/>
              <a:t>Separation of concerns</a:t>
            </a:r>
          </a:p>
        </p:txBody>
      </p:sp>
      <p:cxnSp>
        <p:nvCxnSpPr>
          <p:cNvPr id="33" name="Straight Arrow Connector 32"/>
          <p:cNvCxnSpPr>
            <a:stCxn id="22" idx="2"/>
            <a:endCxn id="17" idx="0"/>
          </p:cNvCxnSpPr>
          <p:nvPr/>
        </p:nvCxnSpPr>
        <p:spPr>
          <a:xfrm flipH="1">
            <a:off x="3465633" y="3461294"/>
            <a:ext cx="845672" cy="5327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2"/>
          </p:cNvCxnSpPr>
          <p:nvPr/>
        </p:nvCxnSpPr>
        <p:spPr>
          <a:xfrm>
            <a:off x="3465634" y="5132612"/>
            <a:ext cx="1676163" cy="9142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0" idx="0"/>
          </p:cNvCxnSpPr>
          <p:nvPr/>
        </p:nvCxnSpPr>
        <p:spPr>
          <a:xfrm>
            <a:off x="7999091" y="3377315"/>
            <a:ext cx="1434608" cy="5111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0" idx="2"/>
          </p:cNvCxnSpPr>
          <p:nvPr/>
        </p:nvCxnSpPr>
        <p:spPr>
          <a:xfrm flipH="1">
            <a:off x="8507067" y="5098177"/>
            <a:ext cx="926633" cy="695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22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20" grpId="0" animBg="1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Arrow Connector 44"/>
          <p:cNvCxnSpPr>
            <a:endCxn id="22" idx="0"/>
          </p:cNvCxnSpPr>
          <p:nvPr/>
        </p:nvCxnSpPr>
        <p:spPr>
          <a:xfrm>
            <a:off x="5830732" y="2362200"/>
            <a:ext cx="189069" cy="93345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 Diagonal Corner Rectangle 5"/>
          <p:cNvSpPr/>
          <p:nvPr/>
        </p:nvSpPr>
        <p:spPr bwMode="auto">
          <a:xfrm rot="299490">
            <a:off x="5419184" y="5003315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SMT solver</a:t>
            </a:r>
          </a:p>
        </p:txBody>
      </p:sp>
      <p:cxnSp>
        <p:nvCxnSpPr>
          <p:cNvPr id="20" name="Straight Arrow Connector 19"/>
          <p:cNvCxnSpPr>
            <a:endCxn id="6" idx="3"/>
          </p:cNvCxnSpPr>
          <p:nvPr/>
        </p:nvCxnSpPr>
        <p:spPr>
          <a:xfrm>
            <a:off x="6098863" y="4445552"/>
            <a:ext cx="75491" cy="55935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Heart 21"/>
          <p:cNvSpPr/>
          <p:nvPr/>
        </p:nvSpPr>
        <p:spPr bwMode="auto">
          <a:xfrm>
            <a:off x="4419600" y="2895600"/>
            <a:ext cx="3200400" cy="1600200"/>
          </a:xfrm>
          <a:prstGeom prst="heart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Boogie</a:t>
            </a:r>
          </a:p>
        </p:txBody>
      </p:sp>
      <p:sp>
        <p:nvSpPr>
          <p:cNvPr id="15" name="Rounded Rectangle 14"/>
          <p:cNvSpPr/>
          <p:nvPr/>
        </p:nvSpPr>
        <p:spPr bwMode="auto">
          <a:xfrm rot="900000">
            <a:off x="4828576" y="1358448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Dafny</a:t>
            </a:r>
            <a:endParaRPr lang="en-US" sz="2400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2335"/>
            <a:ext cx="10772775" cy="1658198"/>
          </a:xfrm>
        </p:spPr>
        <p:txBody>
          <a:bodyPr/>
          <a:lstStyle/>
          <a:p>
            <a:r>
              <a:rPr lang="en-US" dirty="0"/>
              <a:t>Verification architecture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562602" y="2362200"/>
            <a:ext cx="457199" cy="2642704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3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/>
          <p:cNvSpPr/>
          <p:nvPr/>
        </p:nvSpPr>
        <p:spPr bwMode="auto">
          <a:xfrm rot="900000">
            <a:off x="4451992" y="561389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GPU Verify</a:t>
            </a:r>
          </a:p>
        </p:txBody>
      </p:sp>
      <p:cxnSp>
        <p:nvCxnSpPr>
          <p:cNvPr id="60" name="Straight Arrow Connector 59"/>
          <p:cNvCxnSpPr>
            <a:stCxn id="59" idx="3"/>
          </p:cNvCxnSpPr>
          <p:nvPr/>
        </p:nvCxnSpPr>
        <p:spPr>
          <a:xfrm>
            <a:off x="5837675" y="1239119"/>
            <a:ext cx="685800" cy="265261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6" idx="2"/>
          </p:cNvCxnSpPr>
          <p:nvPr/>
        </p:nvCxnSpPr>
        <p:spPr>
          <a:xfrm flipH="1">
            <a:off x="7191975" y="2704417"/>
            <a:ext cx="1929207" cy="122292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3080942" y="1972445"/>
            <a:ext cx="1573510" cy="174159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 bwMode="auto">
          <a:xfrm rot="900000">
            <a:off x="2062557" y="1257845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Corral</a:t>
            </a:r>
          </a:p>
        </p:txBody>
      </p:sp>
      <p:sp>
        <p:nvSpPr>
          <p:cNvPr id="3" name="Snip Same Side Corner Rectangle 2"/>
          <p:cNvSpPr/>
          <p:nvPr/>
        </p:nvSpPr>
        <p:spPr bwMode="auto">
          <a:xfrm rot="151991">
            <a:off x="8102313" y="4291134"/>
            <a:ext cx="1948826" cy="371625"/>
          </a:xfrm>
          <a:prstGeom prst="snip2Same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inference</a:t>
            </a:r>
          </a:p>
        </p:txBody>
      </p:sp>
      <p:sp>
        <p:nvSpPr>
          <p:cNvPr id="55" name="Snip Same Side Corner Rectangle 54"/>
          <p:cNvSpPr/>
          <p:nvPr/>
        </p:nvSpPr>
        <p:spPr bwMode="auto">
          <a:xfrm rot="151991">
            <a:off x="8178513" y="4715020"/>
            <a:ext cx="1948826" cy="371625"/>
          </a:xfrm>
          <a:prstGeom prst="snip2Same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SymDiff</a:t>
            </a:r>
            <a:endParaRPr lang="en-US" sz="2400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203504" y="2048645"/>
            <a:ext cx="901896" cy="162379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 bwMode="auto">
          <a:xfrm rot="900000">
            <a:off x="3075976" y="1294716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Poirot</a:t>
            </a:r>
            <a:endParaRPr lang="en-US" sz="2400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5334002" y="2048646"/>
            <a:ext cx="536261" cy="1743483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 bwMode="auto">
          <a:xfrm rot="900000">
            <a:off x="4066576" y="1273493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Forró</a:t>
            </a:r>
            <a:endParaRPr lang="en-US" sz="2400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cxnSp>
        <p:nvCxnSpPr>
          <p:cNvPr id="39" name="Straight Arrow Connector 38"/>
          <p:cNvCxnSpPr>
            <a:stCxn id="43" idx="2"/>
          </p:cNvCxnSpPr>
          <p:nvPr/>
        </p:nvCxnSpPr>
        <p:spPr>
          <a:xfrm flipH="1">
            <a:off x="6477001" y="2094817"/>
            <a:ext cx="586781" cy="157762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62" idx="2"/>
          </p:cNvCxnSpPr>
          <p:nvPr/>
        </p:nvCxnSpPr>
        <p:spPr>
          <a:xfrm>
            <a:off x="5862434" y="2144712"/>
            <a:ext cx="128193" cy="164741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1" idx="2"/>
          </p:cNvCxnSpPr>
          <p:nvPr/>
        </p:nvCxnSpPr>
        <p:spPr>
          <a:xfrm flipH="1">
            <a:off x="6661732" y="1916113"/>
            <a:ext cx="1292242" cy="175632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7" idx="2"/>
          </p:cNvCxnSpPr>
          <p:nvPr/>
        </p:nvCxnSpPr>
        <p:spPr>
          <a:xfrm flipH="1">
            <a:off x="7103293" y="1790017"/>
            <a:ext cx="2856088" cy="198492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2"/>
          </p:cNvCxnSpPr>
          <p:nvPr/>
        </p:nvCxnSpPr>
        <p:spPr>
          <a:xfrm flipH="1">
            <a:off x="7103293" y="1866217"/>
            <a:ext cx="1941688" cy="175632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 Diagonal Corner Rectangle 4"/>
          <p:cNvSpPr/>
          <p:nvPr/>
        </p:nvSpPr>
        <p:spPr bwMode="auto">
          <a:xfrm rot="299490">
            <a:off x="3432238" y="5730256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SMT Lib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71801" y="3072264"/>
            <a:ext cx="1481143" cy="71986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3" idx="2"/>
          </p:cNvCxnSpPr>
          <p:nvPr/>
        </p:nvCxnSpPr>
        <p:spPr>
          <a:xfrm>
            <a:off x="4168182" y="3072265"/>
            <a:ext cx="649089" cy="55027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5" idx="2"/>
          </p:cNvCxnSpPr>
          <p:nvPr/>
        </p:nvCxnSpPr>
        <p:spPr>
          <a:xfrm>
            <a:off x="5176633" y="3059113"/>
            <a:ext cx="376450" cy="71582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6" idx="2"/>
          </p:cNvCxnSpPr>
          <p:nvPr/>
        </p:nvCxnSpPr>
        <p:spPr>
          <a:xfrm>
            <a:off x="6233916" y="3072264"/>
            <a:ext cx="0" cy="71986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2"/>
          </p:cNvCxnSpPr>
          <p:nvPr/>
        </p:nvCxnSpPr>
        <p:spPr>
          <a:xfrm flipH="1">
            <a:off x="6914205" y="3072265"/>
            <a:ext cx="378176" cy="55027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648201" y="5070341"/>
            <a:ext cx="685801" cy="661504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6" idx="3"/>
          </p:cNvCxnSpPr>
          <p:nvPr/>
        </p:nvCxnSpPr>
        <p:spPr>
          <a:xfrm>
            <a:off x="5870263" y="5172493"/>
            <a:ext cx="75491" cy="55935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Heart 21"/>
          <p:cNvSpPr/>
          <p:nvPr/>
        </p:nvSpPr>
        <p:spPr bwMode="auto">
          <a:xfrm>
            <a:off x="4191000" y="3622541"/>
            <a:ext cx="3200400" cy="1600200"/>
          </a:xfrm>
          <a:prstGeom prst="heart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Boogie</a:t>
            </a:r>
          </a:p>
        </p:txBody>
      </p:sp>
      <p:sp>
        <p:nvSpPr>
          <p:cNvPr id="26" name="Rounded Rectangle 25"/>
          <p:cNvSpPr/>
          <p:nvPr/>
        </p:nvSpPr>
        <p:spPr bwMode="auto">
          <a:xfrm rot="900000">
            <a:off x="8544524" y="1730693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Diego-</a:t>
            </a:r>
            <a:r>
              <a:rPr lang="en-US" sz="24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matic</a:t>
            </a:r>
            <a:endParaRPr lang="en-US" sz="2400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 rot="900000">
            <a:off x="7647976" y="2098540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Java </a:t>
            </a:r>
            <a:b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</a:b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  BML</a:t>
            </a:r>
          </a:p>
        </p:txBody>
      </p:sp>
      <p:sp>
        <p:nvSpPr>
          <p:cNvPr id="17" name="Rounded Rectangle 16"/>
          <p:cNvSpPr/>
          <p:nvPr/>
        </p:nvSpPr>
        <p:spPr bwMode="auto">
          <a:xfrm rot="900000">
            <a:off x="6715724" y="2098541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Eiffel</a:t>
            </a:r>
            <a:b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</a:br>
            <a:r>
              <a:rPr lang="en-US" sz="16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(</a:t>
            </a:r>
            <a:r>
              <a:rPr lang="en-US" sz="16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EveProofs</a:t>
            </a:r>
            <a:r>
              <a:rPr lang="en-US" sz="16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)</a:t>
            </a:r>
            <a:endParaRPr lang="en-US" sz="2400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 rot="900000">
            <a:off x="5657259" y="2098541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Chalice</a:t>
            </a:r>
          </a:p>
        </p:txBody>
      </p:sp>
      <p:sp>
        <p:nvSpPr>
          <p:cNvPr id="15" name="Rounded Rectangle 14"/>
          <p:cNvSpPr/>
          <p:nvPr/>
        </p:nvSpPr>
        <p:spPr bwMode="auto">
          <a:xfrm rot="900000">
            <a:off x="4599976" y="2085389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Dafny</a:t>
            </a:r>
            <a:endParaRPr lang="en-US" sz="2400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cxnSp>
        <p:nvCxnSpPr>
          <p:cNvPr id="28" name="Straight Arrow Connector 27"/>
          <p:cNvCxnSpPr>
            <a:stCxn id="24" idx="2"/>
          </p:cNvCxnSpPr>
          <p:nvPr/>
        </p:nvCxnSpPr>
        <p:spPr>
          <a:xfrm>
            <a:off x="1958382" y="3072262"/>
            <a:ext cx="2245123" cy="97875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3" idx="2"/>
          </p:cNvCxnSpPr>
          <p:nvPr/>
        </p:nvCxnSpPr>
        <p:spPr>
          <a:xfrm flipH="1">
            <a:off x="7223315" y="3072263"/>
            <a:ext cx="1001318" cy="70267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 bwMode="auto">
          <a:xfrm rot="900000">
            <a:off x="9382724" y="816293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…</a:t>
            </a:r>
          </a:p>
        </p:txBody>
      </p:sp>
      <p:sp>
        <p:nvSpPr>
          <p:cNvPr id="40" name="Rounded Rectangle 39"/>
          <p:cNvSpPr/>
          <p:nvPr/>
        </p:nvSpPr>
        <p:spPr bwMode="auto">
          <a:xfrm rot="900000">
            <a:off x="8468324" y="892493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Boogie x86</a:t>
            </a:r>
          </a:p>
        </p:txBody>
      </p:sp>
      <p:sp>
        <p:nvSpPr>
          <p:cNvPr id="50" name="Freeform 49"/>
          <p:cNvSpPr/>
          <p:nvPr/>
        </p:nvSpPr>
        <p:spPr>
          <a:xfrm>
            <a:off x="7183583" y="4051016"/>
            <a:ext cx="1115749" cy="909776"/>
          </a:xfrm>
          <a:custGeom>
            <a:avLst/>
            <a:gdLst>
              <a:gd name="connsiteX0" fmla="*/ 0 w 1115749"/>
              <a:gd name="connsiteY0" fmla="*/ 402798 h 909776"/>
              <a:gd name="connsiteX1" fmla="*/ 886691 w 1115749"/>
              <a:gd name="connsiteY1" fmla="*/ 901561 h 909776"/>
              <a:gd name="connsiteX2" fmla="*/ 1066800 w 1115749"/>
              <a:gd name="connsiteY2" fmla="*/ 42580 h 909776"/>
              <a:gd name="connsiteX3" fmla="*/ 152400 w 1115749"/>
              <a:gd name="connsiteY3" fmla="*/ 208834 h 90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749" h="909776">
                <a:moveTo>
                  <a:pt x="0" y="402798"/>
                </a:moveTo>
                <a:cubicBezTo>
                  <a:pt x="354445" y="682197"/>
                  <a:pt x="708891" y="961597"/>
                  <a:pt x="886691" y="901561"/>
                </a:cubicBezTo>
                <a:cubicBezTo>
                  <a:pt x="1064491" y="841525"/>
                  <a:pt x="1189182" y="158034"/>
                  <a:pt x="1066800" y="42580"/>
                </a:cubicBezTo>
                <a:cubicBezTo>
                  <a:pt x="944418" y="-72874"/>
                  <a:pt x="548409" y="67980"/>
                  <a:pt x="152400" y="208834"/>
                </a:cubicBezTo>
              </a:path>
            </a:pathLst>
          </a:cu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 bwMode="auto">
          <a:xfrm rot="900000">
            <a:off x="7377317" y="942389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STORM (C)</a:t>
            </a:r>
          </a:p>
        </p:txBody>
      </p:sp>
      <p:sp>
        <p:nvSpPr>
          <p:cNvPr id="43" name="Rounded Rectangle 42"/>
          <p:cNvSpPr/>
          <p:nvPr/>
        </p:nvSpPr>
        <p:spPr bwMode="auto">
          <a:xfrm rot="900000">
            <a:off x="6487124" y="1121093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 B Analyze</a:t>
            </a:r>
          </a:p>
        </p:txBody>
      </p:sp>
      <p:sp>
        <p:nvSpPr>
          <p:cNvPr id="62" name="Rounded Rectangle 61"/>
          <p:cNvSpPr/>
          <p:nvPr/>
        </p:nvSpPr>
        <p:spPr bwMode="auto">
          <a:xfrm rot="900000">
            <a:off x="5285776" y="1170989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QED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928" y="-259591"/>
            <a:ext cx="10772775" cy="1658198"/>
          </a:xfrm>
        </p:spPr>
        <p:txBody>
          <a:bodyPr/>
          <a:lstStyle/>
          <a:p>
            <a:r>
              <a:rPr lang="en-US" dirty="0"/>
              <a:t>Meet the family</a:t>
            </a:r>
          </a:p>
        </p:txBody>
      </p:sp>
      <p:cxnSp>
        <p:nvCxnSpPr>
          <p:cNvPr id="58" name="Straight Arrow Connector 57"/>
          <p:cNvCxnSpPr>
            <a:stCxn id="57" idx="2"/>
          </p:cNvCxnSpPr>
          <p:nvPr/>
        </p:nvCxnSpPr>
        <p:spPr>
          <a:xfrm flipH="1">
            <a:off x="7449749" y="3224663"/>
            <a:ext cx="2509632" cy="855078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ounded Rectangle 56"/>
          <p:cNvSpPr/>
          <p:nvPr/>
        </p:nvSpPr>
        <p:spPr bwMode="auto">
          <a:xfrm rot="900000">
            <a:off x="9382724" y="2250940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Region Logic</a:t>
            </a:r>
          </a:p>
        </p:txBody>
      </p:sp>
      <p:sp>
        <p:nvSpPr>
          <p:cNvPr id="29" name="Snip Same Side Corner Rectangle 28"/>
          <p:cNvSpPr/>
          <p:nvPr/>
        </p:nvSpPr>
        <p:spPr bwMode="auto">
          <a:xfrm rot="427467">
            <a:off x="1860058" y="3927342"/>
            <a:ext cx="2192560" cy="1033451"/>
          </a:xfrm>
          <a:prstGeom prst="snip2SameRect">
            <a:avLst>
              <a:gd name="adj1" fmla="val 22627"/>
              <a:gd name="adj2" fmla="val 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Boogie Verification Debugger</a:t>
            </a:r>
          </a:p>
        </p:txBody>
      </p:sp>
      <p:sp>
        <p:nvSpPr>
          <p:cNvPr id="30" name="Freeform 29"/>
          <p:cNvSpPr/>
          <p:nvPr/>
        </p:nvSpPr>
        <p:spPr bwMode="auto">
          <a:xfrm>
            <a:off x="4029411" y="4705644"/>
            <a:ext cx="1530559" cy="1033004"/>
          </a:xfrm>
          <a:custGeom>
            <a:avLst/>
            <a:gdLst>
              <a:gd name="connsiteX0" fmla="*/ 1749972 w 1749972"/>
              <a:gd name="connsiteY0" fmla="*/ 1308538 h 1308538"/>
              <a:gd name="connsiteX1" fmla="*/ 1450427 w 1749972"/>
              <a:gd name="connsiteY1" fmla="*/ 315311 h 1308538"/>
              <a:gd name="connsiteX2" fmla="*/ 0 w 1749972"/>
              <a:gd name="connsiteY2" fmla="*/ 0 h 1308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9972" h="1308538">
                <a:moveTo>
                  <a:pt x="1749972" y="1308538"/>
                </a:moveTo>
                <a:cubicBezTo>
                  <a:pt x="1746030" y="920969"/>
                  <a:pt x="1742089" y="533401"/>
                  <a:pt x="1450427" y="315311"/>
                </a:cubicBezTo>
                <a:cubicBezTo>
                  <a:pt x="1158765" y="97221"/>
                  <a:pt x="579382" y="48610"/>
                  <a:pt x="0" y="0"/>
                </a:cubicBezTo>
              </a:path>
            </a:pathLst>
          </a:custGeom>
          <a:noFill/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 Diagonal Corner Rectangle 5"/>
          <p:cNvSpPr/>
          <p:nvPr/>
        </p:nvSpPr>
        <p:spPr bwMode="auto">
          <a:xfrm rot="299490">
            <a:off x="5190584" y="5730256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Z3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3080942" y="2886845"/>
            <a:ext cx="2223884" cy="1040498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cxnSp>
      <p:sp>
        <p:nvSpPr>
          <p:cNvPr id="13" name="Rounded Rectangle 12"/>
          <p:cNvSpPr/>
          <p:nvPr/>
        </p:nvSpPr>
        <p:spPr bwMode="auto">
          <a:xfrm rot="900000">
            <a:off x="3591524" y="2098541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HAVOC (C)</a:t>
            </a:r>
          </a:p>
        </p:txBody>
      </p:sp>
      <p:sp>
        <p:nvSpPr>
          <p:cNvPr id="14" name="Rounded Rectangle 13"/>
          <p:cNvSpPr/>
          <p:nvPr/>
        </p:nvSpPr>
        <p:spPr bwMode="auto">
          <a:xfrm rot="900000">
            <a:off x="2440189" y="2098541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VCC</a:t>
            </a:r>
            <a:b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</a:b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(C)</a:t>
            </a:r>
          </a:p>
        </p:txBody>
      </p:sp>
      <p:sp>
        <p:nvSpPr>
          <p:cNvPr id="24" name="Rounded Rectangle 23"/>
          <p:cNvSpPr/>
          <p:nvPr/>
        </p:nvSpPr>
        <p:spPr bwMode="auto">
          <a:xfrm rot="900000">
            <a:off x="1381724" y="2098539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Spec#</a:t>
            </a:r>
          </a:p>
        </p:txBody>
      </p:sp>
      <p:cxnSp>
        <p:nvCxnSpPr>
          <p:cNvPr id="34" name="Straight Arrow Connector 33"/>
          <p:cNvCxnSpPr>
            <a:stCxn id="29" idx="3"/>
          </p:cNvCxnSpPr>
          <p:nvPr/>
        </p:nvCxnSpPr>
        <p:spPr>
          <a:xfrm flipV="1">
            <a:off x="3020425" y="2968421"/>
            <a:ext cx="378072" cy="962911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344599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 Diagonal Corner Rectangle 58"/>
          <p:cNvSpPr/>
          <p:nvPr/>
        </p:nvSpPr>
        <p:spPr bwMode="auto">
          <a:xfrm rot="299490">
            <a:off x="9383520" y="4419429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…</a:t>
            </a:r>
          </a:p>
        </p:txBody>
      </p:sp>
      <p:cxnSp>
        <p:nvCxnSpPr>
          <p:cNvPr id="60" name="Straight Arrow Connector 59"/>
          <p:cNvCxnSpPr>
            <a:endCxn id="59" idx="3"/>
          </p:cNvCxnSpPr>
          <p:nvPr/>
        </p:nvCxnSpPr>
        <p:spPr>
          <a:xfrm>
            <a:off x="6976829" y="3581400"/>
            <a:ext cx="3161860" cy="83961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0" idx="3"/>
          </p:cNvCxnSpPr>
          <p:nvPr/>
        </p:nvCxnSpPr>
        <p:spPr>
          <a:xfrm flipH="1">
            <a:off x="4118060" y="3945193"/>
            <a:ext cx="1139740" cy="642201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7572976" y="2971800"/>
            <a:ext cx="1571025" cy="38100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7439405" y="1892799"/>
            <a:ext cx="1910376" cy="112509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 Diagonal Corner Rectangle 3"/>
          <p:cNvSpPr/>
          <p:nvPr/>
        </p:nvSpPr>
        <p:spPr bwMode="auto">
          <a:xfrm rot="299490">
            <a:off x="1604859" y="4404343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Alt-Ergo</a:t>
            </a:r>
          </a:p>
        </p:txBody>
      </p:sp>
      <p:sp>
        <p:nvSpPr>
          <p:cNvPr id="5" name="Round Diagonal Corner Rectangle 4"/>
          <p:cNvSpPr/>
          <p:nvPr/>
        </p:nvSpPr>
        <p:spPr bwMode="auto">
          <a:xfrm rot="299490">
            <a:off x="1990407" y="5364430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CVC 3</a:t>
            </a:r>
          </a:p>
        </p:txBody>
      </p:sp>
      <p:sp>
        <p:nvSpPr>
          <p:cNvPr id="6" name="Round Diagonal Corner Rectangle 5"/>
          <p:cNvSpPr/>
          <p:nvPr/>
        </p:nvSpPr>
        <p:spPr bwMode="auto">
          <a:xfrm rot="299490">
            <a:off x="4986741" y="5003315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Z3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 rot="299490">
            <a:off x="8187141" y="5003315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Isabelle/HOL</a:t>
            </a:r>
          </a:p>
        </p:txBody>
      </p:sp>
      <p:cxnSp>
        <p:nvCxnSpPr>
          <p:cNvPr id="8" name="Straight Arrow Connector 7"/>
          <p:cNvCxnSpPr>
            <a:stCxn id="14" idx="3"/>
          </p:cNvCxnSpPr>
          <p:nvPr/>
        </p:nvCxnSpPr>
        <p:spPr>
          <a:xfrm flipV="1">
            <a:off x="3130442" y="2110886"/>
            <a:ext cx="1280532" cy="19372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3" idx="2"/>
          </p:cNvCxnSpPr>
          <p:nvPr/>
        </p:nvCxnSpPr>
        <p:spPr>
          <a:xfrm>
            <a:off x="4880374" y="2436640"/>
            <a:ext cx="256386" cy="45896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5" idx="3"/>
          </p:cNvCxnSpPr>
          <p:nvPr/>
        </p:nvCxnSpPr>
        <p:spPr>
          <a:xfrm>
            <a:off x="4067218" y="1512649"/>
            <a:ext cx="402756" cy="42108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462516" y="2298025"/>
            <a:ext cx="0" cy="719864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4" idx="3"/>
          </p:cNvCxnSpPr>
          <p:nvPr/>
        </p:nvCxnSpPr>
        <p:spPr>
          <a:xfrm flipH="1">
            <a:off x="2360028" y="3695700"/>
            <a:ext cx="2776732" cy="71023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3"/>
          </p:cNvCxnSpPr>
          <p:nvPr/>
        </p:nvCxnSpPr>
        <p:spPr>
          <a:xfrm flipH="1">
            <a:off x="2745576" y="4233851"/>
            <a:ext cx="2817026" cy="113216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6" idx="3"/>
          </p:cNvCxnSpPr>
          <p:nvPr/>
        </p:nvCxnSpPr>
        <p:spPr>
          <a:xfrm flipH="1">
            <a:off x="5741911" y="4445552"/>
            <a:ext cx="88821" cy="559352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7" idx="3"/>
          </p:cNvCxnSpPr>
          <p:nvPr/>
        </p:nvCxnSpPr>
        <p:spPr>
          <a:xfrm>
            <a:off x="6583156" y="3886200"/>
            <a:ext cx="2359154" cy="1118704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Heart 21"/>
          <p:cNvSpPr/>
          <p:nvPr/>
        </p:nvSpPr>
        <p:spPr bwMode="auto">
          <a:xfrm>
            <a:off x="4419600" y="2895600"/>
            <a:ext cx="3200400" cy="1600200"/>
          </a:xfrm>
          <a:prstGeom prst="heart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Why3</a:t>
            </a:r>
          </a:p>
        </p:txBody>
      </p:sp>
      <p:sp>
        <p:nvSpPr>
          <p:cNvPr id="23" name="Rounded Rectangle 22"/>
          <p:cNvSpPr/>
          <p:nvPr/>
        </p:nvSpPr>
        <p:spPr bwMode="auto">
          <a:xfrm rot="900000">
            <a:off x="7325324" y="698952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Hi-Lite Ada</a:t>
            </a:r>
          </a:p>
        </p:txBody>
      </p:sp>
      <p:sp>
        <p:nvSpPr>
          <p:cNvPr id="16" name="Rounded Rectangle 15"/>
          <p:cNvSpPr/>
          <p:nvPr/>
        </p:nvSpPr>
        <p:spPr bwMode="auto">
          <a:xfrm rot="900000">
            <a:off x="5885859" y="1282248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Who</a:t>
            </a:r>
          </a:p>
        </p:txBody>
      </p:sp>
      <p:sp>
        <p:nvSpPr>
          <p:cNvPr id="15" name="Rounded Rectangle 14"/>
          <p:cNvSpPr/>
          <p:nvPr/>
        </p:nvSpPr>
        <p:spPr bwMode="auto">
          <a:xfrm rot="900000">
            <a:off x="2607432" y="825164"/>
            <a:ext cx="1485088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Frama</a:t>
            </a: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-C</a:t>
            </a:r>
          </a:p>
        </p:txBody>
      </p:sp>
      <p:sp>
        <p:nvSpPr>
          <p:cNvPr id="13" name="Rounded Rectangle 12"/>
          <p:cNvSpPr/>
          <p:nvPr/>
        </p:nvSpPr>
        <p:spPr bwMode="auto">
          <a:xfrm rot="900000">
            <a:off x="4303717" y="1462916"/>
            <a:ext cx="140970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Jessie</a:t>
            </a:r>
          </a:p>
        </p:txBody>
      </p:sp>
      <p:sp>
        <p:nvSpPr>
          <p:cNvPr id="14" name="Rounded Rectangle 13"/>
          <p:cNvSpPr/>
          <p:nvPr/>
        </p:nvSpPr>
        <p:spPr bwMode="auto">
          <a:xfrm rot="900000">
            <a:off x="1601604" y="1608033"/>
            <a:ext cx="1555336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Krakatoa</a:t>
            </a:r>
          </a:p>
        </p:txBody>
      </p:sp>
      <p:cxnSp>
        <p:nvCxnSpPr>
          <p:cNvPr id="41" name="Straight Arrow Connector 40"/>
          <p:cNvCxnSpPr>
            <a:stCxn id="23" idx="2"/>
          </p:cNvCxnSpPr>
          <p:nvPr/>
        </p:nvCxnSpPr>
        <p:spPr>
          <a:xfrm flipH="1">
            <a:off x="6976829" y="1672676"/>
            <a:ext cx="925152" cy="122292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 Diagonal Corner Rectangle 31"/>
          <p:cNvSpPr/>
          <p:nvPr/>
        </p:nvSpPr>
        <p:spPr bwMode="auto">
          <a:xfrm rot="299490">
            <a:off x="6586941" y="5003315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Coq</a:t>
            </a:r>
          </a:p>
        </p:txBody>
      </p:sp>
      <p:cxnSp>
        <p:nvCxnSpPr>
          <p:cNvPr id="33" name="Straight Arrow Connector 32"/>
          <p:cNvCxnSpPr>
            <a:endCxn id="32" idx="3"/>
          </p:cNvCxnSpPr>
          <p:nvPr/>
        </p:nvCxnSpPr>
        <p:spPr>
          <a:xfrm>
            <a:off x="6611548" y="4233852"/>
            <a:ext cx="730562" cy="771053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-302723"/>
            <a:ext cx="10772775" cy="1658198"/>
          </a:xfrm>
        </p:spPr>
        <p:txBody>
          <a:bodyPr/>
          <a:lstStyle/>
          <a:p>
            <a:r>
              <a:rPr lang="en-US" dirty="0"/>
              <a:t>Verification architecture</a:t>
            </a:r>
          </a:p>
        </p:txBody>
      </p:sp>
      <p:sp>
        <p:nvSpPr>
          <p:cNvPr id="57" name="Rounded Rectangle 56"/>
          <p:cNvSpPr/>
          <p:nvPr/>
        </p:nvSpPr>
        <p:spPr bwMode="auto">
          <a:xfrm rot="900000">
            <a:off x="8710156" y="962649"/>
            <a:ext cx="168091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Pangoline</a:t>
            </a:r>
            <a:endParaRPr lang="en-US" sz="2400" dirty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 rot="900000">
            <a:off x="8817835" y="2209954"/>
            <a:ext cx="1680910" cy="990600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>
              <a:rot lat="522495" lon="1766461" rev="81379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4">
                <a:satMod val="300000"/>
              </a:schemeClr>
            </a:contourClr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CAO</a:t>
            </a:r>
          </a:p>
        </p:txBody>
      </p:sp>
      <p:sp>
        <p:nvSpPr>
          <p:cNvPr id="30" name="Round Diagonal Corner Rectangle 29"/>
          <p:cNvSpPr/>
          <p:nvPr/>
        </p:nvSpPr>
        <p:spPr bwMode="auto">
          <a:xfrm rot="299490">
            <a:off x="3362891" y="4585804"/>
            <a:ext cx="1437409" cy="838200"/>
          </a:xfrm>
          <a:prstGeom prst="round2DiagRect">
            <a:avLst/>
          </a:prstGeom>
          <a:ln>
            <a:headEnd type="none" w="med" len="med"/>
            <a:tailEnd type="none" w="med" len="med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bliqueTopLeft">
              <a:rot lat="0" lon="60000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SMT Lib</a:t>
            </a:r>
          </a:p>
        </p:txBody>
      </p:sp>
    </p:spTree>
    <p:extLst>
      <p:ext uri="{BB962C8B-B14F-4D97-AF65-F5344CB8AC3E}">
        <p14:creationId xmlns:p14="http://schemas.microsoft.com/office/powerpoint/2010/main" val="242430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763777"/>
            <a:ext cx="10291640" cy="1645920"/>
          </a:xfrm>
        </p:spPr>
        <p:txBody>
          <a:bodyPr>
            <a:normAutofit/>
          </a:bodyPr>
          <a:lstStyle/>
          <a:p>
            <a:r>
              <a:rPr lang="en-US" dirty="0"/>
              <a:t>Functions, lemmas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361" y="679246"/>
            <a:ext cx="4823920" cy="400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681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datatype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Tree&lt;T&gt; = Leaf | Node(Tree&lt;T&gt;, T, Tree&lt;T&gt;)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Mirror(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Tree): Tree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match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Leaf =&gt; Leaf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pt-BR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Node(</a:t>
            </a:r>
            <a:r>
              <a:rPr lang="pt-BR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=&gt; Node(Mirror(r), x, Mirror(l))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61529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lemma about Mirror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858297"/>
            <a:ext cx="10753725" cy="484730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MirrorMirror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Tree)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Mirror(Mirror(t)) == 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match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Leaf =&gt;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Node(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=&gt;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Mirror(Mirror(t));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what t is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Mirror(Mirror(Node(l, x, r)));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Mirror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Mirror(Node(Mirror(r), x, Mirror(l)));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Mirror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Node(Mirror(Mirror(l)), x, Mirror(Mirror(r)));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{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MirrorMirror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(l);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MirrorMirror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(r); }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Node(l, x, r);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what t is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t;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50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alternative proof (advanced)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MirrorMirror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&lt;T&gt;(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Tree)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Mirror(Mirror(t)) == t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t'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Tree&lt;T&gt; | t' &lt; t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MirrorMirror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(t');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606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projects with verified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01741"/>
            <a:ext cx="10753725" cy="3766185"/>
          </a:xfrm>
        </p:spPr>
        <p:txBody>
          <a:bodyPr>
            <a:normAutofit/>
          </a:bodyPr>
          <a:lstStyle/>
          <a:p>
            <a:r>
              <a:rPr lang="en-US" sz="3200" dirty="0"/>
              <a:t>Paris Metro line 14 brake system (B)</a:t>
            </a:r>
          </a:p>
          <a:p>
            <a:r>
              <a:rPr lang="en-US" sz="3200" dirty="0"/>
              <a:t>seL4 Verified (Haskell, Isabelle/HOL, C)</a:t>
            </a:r>
          </a:p>
          <a:p>
            <a:r>
              <a:rPr lang="en-US" sz="3200" dirty="0" err="1"/>
              <a:t>CompCert</a:t>
            </a:r>
            <a:r>
              <a:rPr lang="en-US" sz="3200" dirty="0"/>
              <a:t> (Coq)</a:t>
            </a:r>
          </a:p>
          <a:p>
            <a:r>
              <a:rPr lang="en-US" sz="3200" dirty="0"/>
              <a:t>Ironclad, </a:t>
            </a:r>
            <a:r>
              <a:rPr lang="en-US" sz="3200" dirty="0" err="1"/>
              <a:t>IronFleet</a:t>
            </a:r>
            <a:r>
              <a:rPr lang="en-US" sz="3200" dirty="0"/>
              <a:t> (Dafny)</a:t>
            </a:r>
          </a:p>
          <a:p>
            <a:r>
              <a:rPr lang="en-US" sz="3200" dirty="0"/>
              <a:t>…</a:t>
            </a:r>
          </a:p>
          <a:p>
            <a:pPr marL="4572" lvl="1" indent="0">
              <a:buNone/>
            </a:pPr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 rot="298278">
            <a:off x="5918630" y="3778568"/>
            <a:ext cx="5831750" cy="25532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Common among these projects: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Tool is part of development process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Specifications, code, proofs developed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 legacy code</a:t>
            </a:r>
          </a:p>
        </p:txBody>
      </p:sp>
    </p:spTree>
    <p:extLst>
      <p:ext uri="{BB962C8B-B14F-4D97-AF65-F5344CB8AC3E}">
        <p14:creationId xmlns:p14="http://schemas.microsoft.com/office/powerpoint/2010/main" val="243432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introduction (advanced)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562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AllMirrorMirror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&lt;T&gt;()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Tree&lt;T&gt; :: Mirror(Mirror(t)) == t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Tree&lt;T&gt;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Mirror(Mirror(t)) == t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MirrorMirror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(t);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670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exercises to practice writing proofs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477610"/>
          </a:xfrm>
        </p:spPr>
        <p:txBody>
          <a:bodyPr>
            <a:normAutofit/>
          </a:bodyPr>
          <a:lstStyle/>
          <a:p>
            <a:r>
              <a:rPr lang="en-US" dirty="0"/>
              <a:t>Properties of Fibonacci</a:t>
            </a:r>
          </a:p>
          <a:p>
            <a:pPr lvl="1"/>
            <a:r>
              <a:rPr lang="en-US" dirty="0">
                <a:hlinkClick r:id="rId3"/>
              </a:rPr>
              <a:t>http://rise4fun.com/Dafny/jlbP</a:t>
            </a:r>
            <a:endParaRPr lang="en-US" dirty="0"/>
          </a:p>
          <a:p>
            <a:r>
              <a:rPr lang="en-US" dirty="0"/>
              <a:t>Prove that F and G return the same results</a:t>
            </a:r>
          </a:p>
          <a:p>
            <a:pPr lvl="1"/>
            <a:r>
              <a:rPr lang="en-US" dirty="0">
                <a:hlinkClick r:id="rId4"/>
              </a:rPr>
              <a:t>http://rise4fun.com/Dafny/0wN3</a:t>
            </a:r>
            <a:endParaRPr lang="en-US" dirty="0"/>
          </a:p>
          <a:p>
            <a:r>
              <a:rPr lang="en-US" dirty="0"/>
              <a:t>Properties of Add</a:t>
            </a:r>
          </a:p>
          <a:p>
            <a:pPr lvl="1"/>
            <a:r>
              <a:rPr lang="en-US" dirty="0">
                <a:hlinkClick r:id="rId5"/>
              </a:rPr>
              <a:t>http://rise4fun.com/Dafny/f7Ql</a:t>
            </a:r>
            <a:endParaRPr lang="en-US" dirty="0"/>
          </a:p>
          <a:p>
            <a:r>
              <a:rPr lang="en-US" dirty="0"/>
              <a:t>Multiplication by repeated addition is commutative</a:t>
            </a:r>
          </a:p>
          <a:p>
            <a:pPr lvl="1"/>
            <a:r>
              <a:rPr lang="en-US" dirty="0">
                <a:hlinkClick r:id="rId6"/>
              </a:rPr>
              <a:t>http://rise4fun.com/Dafny/9HWl</a:t>
            </a:r>
            <a:endParaRPr lang="en-US" dirty="0"/>
          </a:p>
          <a:p>
            <a:r>
              <a:rPr lang="en-US" dirty="0"/>
              <a:t>Array elements (a lemma that is useful to the </a:t>
            </a:r>
            <a:r>
              <a:rPr lang="en-US" dirty="0" err="1"/>
              <a:t>CoincidenceCount</a:t>
            </a:r>
            <a:r>
              <a:rPr lang="en-US" dirty="0"/>
              <a:t> program)</a:t>
            </a:r>
          </a:p>
          <a:p>
            <a:pPr lvl="1"/>
            <a:r>
              <a:rPr lang="en-US" dirty="0">
                <a:hlinkClick r:id="rId7"/>
              </a:rPr>
              <a:t>http://rise4fun.com/Dafny/BeuY</a:t>
            </a:r>
            <a:r>
              <a:rPr lang="en-US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5696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property about Fib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1779187"/>
            <a:ext cx="623316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FibProperty0(</a:t>
            </a:r>
            <a:r>
              <a:rPr lang="en-US" sz="16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1 &lt;= n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1 &lt;= Fib(n)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&lt; 3 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Fib(n) == 1;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Fib(n);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Fib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Fib(n-2) + Fib(n-1);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&gt;=  { FibProperty0(n-2); }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1 + Fib(n-1);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&gt;=  { FibProperty0(n-1); }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1 + 1;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&gt;=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arithmetic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1;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69036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63910"/>
            <a:ext cx="10772775" cy="1337188"/>
          </a:xfrm>
        </p:spPr>
        <p:txBody>
          <a:bodyPr/>
          <a:lstStyle/>
          <a:p>
            <a:r>
              <a:rPr lang="en-US" dirty="0"/>
              <a:t>Another property of Fib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1125348"/>
            <a:ext cx="670052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FibProperty1(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5 &lt;= n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&lt;= Fib(n)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== 5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Fib(5) == 5;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== 6{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Fib(6) == 8;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Fib(n);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Fib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Fib(n-2) + Fib(n-1);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&gt;=  { FibProperty1(n-2);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n-2 + Fib(n-1);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&gt;=  { FibProperty1(n-1);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n-2 + n-1;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&gt;=  {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7 &lt;= n;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7-2 + n-1;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arithmetic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n + 4;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&gt;=  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arithmetic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n;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690468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alternative proof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2157731"/>
            <a:ext cx="67005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FibProperty1(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5 &lt;= n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&lt;= Fib(n)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&lt; 7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FibProperty1(n-2);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FibProperty1(n-1);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30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ways of iterating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6988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3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An opaque type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 function without a body is an uninterpreted function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T): 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Functions F(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x,n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and G(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x,n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apply f to x n times.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That is, they return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f^n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(x).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F(</a:t>
            </a:r>
            <a:r>
              <a:rPr lang="fr-FR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T, </a:t>
            </a:r>
            <a:r>
              <a:rPr lang="fr-FR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fr-F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): 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== 0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F(f(x), n-1)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G(</a:t>
            </a:r>
            <a:r>
              <a:rPr lang="fr-FR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T, </a:t>
            </a:r>
            <a:r>
              <a:rPr lang="fr-FR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fr-F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fr-F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): 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== 0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f(G(x, n-1))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878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9987" y="231058"/>
            <a:ext cx="640571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FGSame(</a:t>
            </a:r>
            <a:r>
              <a:rPr lang="de-DE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T, </a:t>
            </a:r>
            <a:r>
              <a:rPr lang="de-DE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de-DE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de-DE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pt-BR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pt-B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F(x, n) == G(x, n)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2 &lt;= n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F(x, n);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F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F(f(x), n-1);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{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FGSame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(f(x), n-1);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G(f(x), n-1);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G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f(G(f(x), n-2));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{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FGSame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(f(x), n-2);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f(F(f(x), n-2));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F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f(F(x, n-1));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{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FGSame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n-1);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f(G(x, n-1));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G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G(x, n);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042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 by repeated addition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1771651"/>
            <a:ext cx="73812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fr-FR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fr-FR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fr-FR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fr-FR" sz="12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fr-FR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fr-FR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fr-FR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fr-FR" sz="12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</a:t>
            </a:r>
            <a:r>
              <a:rPr lang="fr-FR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fr-FR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fr-FR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): </a:t>
            </a:r>
            <a:r>
              <a:rPr lang="fr-FR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endParaRPr lang="fr-FR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 == 0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then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0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+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y-1)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MultCorrect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y) == x*y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 == 0 {</a:t>
            </a:r>
          </a:p>
          <a:p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</a:t>
            </a:r>
            <a:r>
              <a:rPr lang="en-US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 +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{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MultCorrect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y-1);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 + x * (y-1);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arithmetic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x*1 + x*(y-1);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distribute * and +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x*(1 + y-1);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arithmetic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 * y;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84041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84573"/>
            <a:ext cx="10772775" cy="1658198"/>
          </a:xfrm>
        </p:spPr>
        <p:txBody>
          <a:bodyPr/>
          <a:lstStyle/>
          <a:p>
            <a:r>
              <a:rPr lang="en-US" dirty="0" err="1"/>
              <a:t>Mult</a:t>
            </a:r>
            <a:r>
              <a:rPr lang="en-US" dirty="0"/>
              <a:t> is commutative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1386348"/>
            <a:ext cx="710184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MultCommutative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s-ES" sz="1200" dirty="0" err="1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s-E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y) == </a:t>
            </a:r>
            <a:r>
              <a:rPr lang="es-E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(y, x)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== y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y &lt; x {</a:t>
            </a:r>
          </a:p>
          <a:p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s-E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MultCommutative</a:t>
            </a:r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(y, x);  </a:t>
            </a:r>
            <a:r>
              <a:rPr lang="es-E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es-ES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s-E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(y, x) == </a:t>
            </a:r>
            <a:r>
              <a:rPr lang="es-ES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s-E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y)</a:t>
            </a:r>
            <a:endParaRPr lang="es-E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== 0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MultCommutative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 </a:t>
            </a:r>
            <a:r>
              <a:rPr lang="en-US" sz="12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s-E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assert</a:t>
            </a:r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!= y &amp;&amp; x &lt;= y &amp;&amp; x != 0 &amp;&amp; y != 0;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2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</a:t>
            </a:r>
            <a:r>
              <a:rPr lang="en-US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 +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{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MultCommutative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(x, y-1);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 +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(y-1, x);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</a:t>
            </a:r>
            <a:r>
              <a:rPr lang="en-US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 + y - 1 + </a:t>
            </a:r>
            <a:r>
              <a:rPr lang="es-E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(y-1, x-1);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{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MultCommutative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(x-1, y-1); }</a:t>
            </a:r>
          </a:p>
          <a:p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x + y - 1 + </a:t>
            </a:r>
            <a:r>
              <a:rPr lang="es-E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s-E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(x-1, y-1);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</a:t>
            </a:r>
            <a:r>
              <a:rPr lang="en-US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y +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(x-1, y);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{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MultCommutative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(x-1, y);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y +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(y, x-1);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==  </a:t>
            </a:r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def. </a:t>
            </a:r>
            <a:r>
              <a:rPr lang="en-US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endParaRPr lang="en-US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Mult</a:t>
            </a:r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(y, x);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95758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1038247" cy="1658198"/>
          </a:xfrm>
        </p:spPr>
        <p:txBody>
          <a:bodyPr/>
          <a:lstStyle/>
          <a:p>
            <a:r>
              <a:rPr lang="en-US" dirty="0"/>
              <a:t>Putting it all together: Coincidence 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53168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CC(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b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Inc(a) &amp;&amp; Inc(b)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 == |E(a,0) * E(b,0)|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…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predicate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Inc(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reads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forall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:: 0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j &lt;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==&gt;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&lt; a[j]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E(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):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start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reads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decreases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 start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start ==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then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{}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{a[start]} + E(a, start+1)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23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verification systems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741018"/>
              </p:ext>
            </p:extLst>
          </p:nvPr>
        </p:nvGraphicFramePr>
        <p:xfrm>
          <a:off x="676656" y="2011680"/>
          <a:ext cx="10753725" cy="376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41433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5910" y="1086465"/>
            <a:ext cx="89473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Lemma(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nat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start &lt;=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!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a[start..]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 !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E(a, start)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decreases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 start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136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39" y="201564"/>
            <a:ext cx="6145161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CC(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&gt;, 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array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requires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!=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b !=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Inc(a) &amp;&amp; Inc(b)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 == |E(a,0) * E(b,0)|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0, 0;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c := 0;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j &lt;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b.Length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&amp;&amp; j &lt;=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b.Length</a:t>
            </a:r>
            <a:endParaRPr lang="en-US" sz="14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invariant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|E(a,0) * E(b,0)| == c + |E(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a,i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*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b,j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)|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decreases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a.Length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b.Length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- j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&lt; b[j]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a,i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*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b,j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==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({a[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]} + E(a,i+1)) *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b,j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==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({a[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]} *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b,j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)) + (E(a,i+1) *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b,j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==  { Lemma(b, j, a[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]);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E(a,i+1) *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b,j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+ 1;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b[j] &lt; a[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a,i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*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b,j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==  { Lemma(a,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b[j]);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a,i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* E(b,j+1);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j := j + 1;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84375" y="2251586"/>
            <a:ext cx="5476567" cy="4778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ghost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a[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 E(a,i+1), E(b,j+1);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ghost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{x};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a,i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* E(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b,j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==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(X + A) * (X + B);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==</a:t>
            </a:r>
          </a:p>
          <a:p>
            <a:r>
              <a:rPr lang="pt-BR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(X * X) + (X * B) + (A * X) + (A * B);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==  { Lemma(a, i+1, x); Lemma(b, j+1, x);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X + (A * B);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|X + (A * B)|;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==  { Lemma(a, i+1, x);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|X| + |A * B|;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c,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j := c+1, i+1, j+1;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</a:p>
          <a:p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6778970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203200"/>
            <a:ext cx="10772775" cy="1177365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5" y="1255059"/>
            <a:ext cx="5825745" cy="53668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Pre- and postconditions</a:t>
            </a:r>
          </a:p>
          <a:p>
            <a:pPr lvl="1"/>
            <a:r>
              <a:rPr lang="en-US" dirty="0"/>
              <a:t>Contract between callers and implementations</a:t>
            </a:r>
          </a:p>
          <a:p>
            <a:pPr lvl="1"/>
            <a:r>
              <a:rPr lang="en-US" dirty="0"/>
              <a:t>Precondition</a:t>
            </a:r>
          </a:p>
          <a:p>
            <a:pPr lvl="2"/>
            <a:r>
              <a:rPr lang="en-US" dirty="0"/>
              <a:t>must be established by callers</a:t>
            </a:r>
          </a:p>
          <a:p>
            <a:pPr lvl="2"/>
            <a:r>
              <a:rPr lang="en-US" dirty="0"/>
              <a:t>can be assumed on entry to the implementation</a:t>
            </a:r>
          </a:p>
          <a:p>
            <a:pPr lvl="1"/>
            <a:r>
              <a:rPr lang="en-US" dirty="0"/>
              <a:t>Postcondition</a:t>
            </a:r>
          </a:p>
          <a:p>
            <a:pPr lvl="2"/>
            <a:r>
              <a:rPr lang="en-US" dirty="0"/>
              <a:t>must be established by implementation</a:t>
            </a:r>
          </a:p>
          <a:p>
            <a:pPr lvl="2"/>
            <a:r>
              <a:rPr lang="en-US" dirty="0"/>
              <a:t>can be assume upon return from calls</a:t>
            </a:r>
          </a:p>
          <a:p>
            <a:r>
              <a:rPr lang="en-US" dirty="0"/>
              <a:t>Invariants</a:t>
            </a:r>
          </a:p>
          <a:p>
            <a:pPr lvl="1"/>
            <a:r>
              <a:rPr lang="en-US" dirty="0"/>
              <a:t>Something that “always” holds</a:t>
            </a:r>
          </a:p>
          <a:p>
            <a:pPr lvl="1"/>
            <a:r>
              <a:rPr lang="en-US" dirty="0"/>
              <a:t>Must be established initially and must be maintained</a:t>
            </a:r>
          </a:p>
          <a:p>
            <a:pPr lvl="1"/>
            <a:r>
              <a:rPr lang="en-US" dirty="0"/>
              <a:t>Can be assumed at stable points</a:t>
            </a:r>
          </a:p>
          <a:p>
            <a:r>
              <a:rPr lang="en-US" dirty="0"/>
              <a:t>Induction</a:t>
            </a:r>
          </a:p>
          <a:p>
            <a:pPr lvl="1"/>
            <a:r>
              <a:rPr lang="en-US" dirty="0"/>
              <a:t>Recursive call to a lemma</a:t>
            </a:r>
          </a:p>
          <a:p>
            <a:pPr lvl="1"/>
            <a:r>
              <a:rPr lang="en-US" dirty="0"/>
              <a:t>Make sure it terminates!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29" y="1255059"/>
            <a:ext cx="5825745" cy="53668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Dafny can be used</a:t>
            </a:r>
          </a:p>
          <a:p>
            <a:pPr lvl="1"/>
            <a:r>
              <a:rPr lang="en-US" dirty="0"/>
              <a:t>to write verified programs</a:t>
            </a:r>
          </a:p>
          <a:p>
            <a:pPr lvl="1"/>
            <a:r>
              <a:rPr lang="en-US" dirty="0"/>
              <a:t>to formalize and write proofs</a:t>
            </a:r>
          </a:p>
          <a:p>
            <a:pPr lvl="1"/>
            <a:r>
              <a:rPr lang="en-US" dirty="0"/>
              <a:t>in teaching</a:t>
            </a:r>
          </a:p>
          <a:p>
            <a:r>
              <a:rPr lang="en-US" dirty="0"/>
              <a:t>Learn more</a:t>
            </a:r>
          </a:p>
          <a:p>
            <a:pPr lvl="1"/>
            <a:r>
              <a:rPr lang="en-US" dirty="0"/>
              <a:t>See list at </a:t>
            </a:r>
            <a:r>
              <a:rPr lang="en-US" dirty="0">
                <a:hlinkClick r:id="rId2"/>
              </a:rPr>
              <a:t>https://github.com/Microsoft/dafny/</a:t>
            </a:r>
            <a:endParaRPr lang="en-US" dirty="0"/>
          </a:p>
          <a:p>
            <a:pPr lvl="1"/>
            <a:r>
              <a:rPr lang="en-US" dirty="0"/>
              <a:t>Tutorial at </a:t>
            </a:r>
            <a:r>
              <a:rPr lang="en-US" dirty="0">
                <a:hlinkClick r:id="rId3"/>
              </a:rPr>
              <a:t>http://rise4fun.com/dafny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Verification Corner channel on </a:t>
            </a:r>
            <a:r>
              <a:rPr lang="en-US" dirty="0" err="1"/>
              <a:t>youtube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57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2330"/>
            <a:ext cx="10772775" cy="1658198"/>
          </a:xfrm>
        </p:spPr>
        <p:txBody>
          <a:bodyPr/>
          <a:lstStyle/>
          <a:p>
            <a:r>
              <a:rPr lang="en-US" dirty="0"/>
              <a:t>Dafny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7" y="1395453"/>
            <a:ext cx="6432552" cy="5263764"/>
          </a:xfrm>
        </p:spPr>
        <p:txBody>
          <a:bodyPr>
            <a:normAutofit/>
          </a:bodyPr>
          <a:lstStyle/>
          <a:p>
            <a:r>
              <a:rPr lang="en-US" sz="2800" dirty="0"/>
              <a:t>Programming language</a:t>
            </a:r>
            <a:br>
              <a:rPr lang="en-US" sz="2800" dirty="0"/>
            </a:br>
            <a:r>
              <a:rPr lang="en-US" sz="2800" dirty="0"/>
              <a:t>designed for </a:t>
            </a:r>
            <a:r>
              <a:rPr lang="en-US" sz="2800" i="1" dirty="0"/>
              <a:t>reasoning</a:t>
            </a:r>
          </a:p>
          <a:p>
            <a:r>
              <a:rPr lang="en-US" sz="2800" dirty="0"/>
              <a:t>Language features drawn from:</a:t>
            </a:r>
          </a:p>
          <a:p>
            <a:pPr lvl="1"/>
            <a:r>
              <a:rPr lang="en-US" sz="2000" dirty="0"/>
              <a:t>Imperative programming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sz="1800" dirty="0"/>
              <a:t>, :=,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class</a:t>
            </a:r>
            <a:r>
              <a:rPr lang="en-US" sz="1800" dirty="0"/>
              <a:t>, …</a:t>
            </a:r>
          </a:p>
          <a:p>
            <a:pPr lvl="1"/>
            <a:r>
              <a:rPr lang="en-US" sz="2000" dirty="0"/>
              <a:t>Functional programming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datatype</a:t>
            </a:r>
            <a:r>
              <a:rPr lang="en-US" sz="1800" dirty="0"/>
              <a:t>,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codatatype</a:t>
            </a:r>
            <a:r>
              <a:rPr lang="en-US" sz="1800" dirty="0"/>
              <a:t>, …</a:t>
            </a:r>
          </a:p>
          <a:p>
            <a:pPr lvl="1"/>
            <a:r>
              <a:rPr lang="en-US" sz="2000" dirty="0"/>
              <a:t>Proof authoring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lemma</a:t>
            </a:r>
            <a:r>
              <a:rPr lang="en-US" sz="1800" dirty="0"/>
              <a:t>,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calc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refines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inductive predicate</a:t>
            </a:r>
            <a:r>
              <a:rPr lang="en-US" sz="1800" dirty="0"/>
              <a:t>, …</a:t>
            </a:r>
          </a:p>
          <a:p>
            <a:r>
              <a:rPr lang="en-US" sz="2800" dirty="0"/>
              <a:t>Program verifier</a:t>
            </a:r>
          </a:p>
          <a:p>
            <a:r>
              <a:rPr lang="en-US" sz="2800" dirty="0"/>
              <a:t>Integrated development environment (IDE)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162" y="347465"/>
            <a:ext cx="5490411" cy="455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8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Dafny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Dafny IDE in Visual Studio</a:t>
            </a:r>
          </a:p>
          <a:p>
            <a:r>
              <a:rPr lang="en-US" dirty="0"/>
              <a:t>Dafny mode in </a:t>
            </a:r>
            <a:r>
              <a:rPr lang="en-US" dirty="0" err="1"/>
              <a:t>Emacs</a:t>
            </a:r>
            <a:endParaRPr lang="en-US" dirty="0"/>
          </a:p>
          <a:p>
            <a:r>
              <a:rPr lang="en-US" dirty="0"/>
              <a:t>Dafny IDE in VS Code</a:t>
            </a:r>
          </a:p>
          <a:p>
            <a:r>
              <a:rPr lang="en-US" dirty="0"/>
              <a:t>In web browser at </a:t>
            </a:r>
            <a:r>
              <a:rPr lang="en-US" dirty="0">
                <a:hlinkClick r:id="rId2"/>
              </a:rPr>
              <a:t>http://rise4fun.com/dafny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http://github.com/Microsoft/Dafny</a:t>
            </a:r>
            <a:r>
              <a:rPr 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1386">
            <a:off x="6593348" y="354569"/>
            <a:ext cx="6321276" cy="400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963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763777"/>
            <a:ext cx="10291640" cy="1645920"/>
          </a:xfrm>
        </p:spPr>
        <p:txBody>
          <a:bodyPr>
            <a:normAutofit/>
          </a:bodyPr>
          <a:lstStyle/>
          <a:p>
            <a:r>
              <a:rPr lang="en-US" dirty="0"/>
              <a:t>Methods, pre- and postconditions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361" y="679246"/>
            <a:ext cx="4823920" cy="400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26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world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2157731"/>
            <a:ext cx="840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"hello, Dafny\n"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7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and calls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7224" y="2157731"/>
            <a:ext cx="78892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Triple(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 &gt;= 3*x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:= Double(x);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r := y + x;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Double(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6495ED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8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ensures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 == 2*x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r := x + x;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97075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TC103457491[[fn=Metropolitan]]</Template>
  <TotalTime>29722</TotalTime>
  <Words>3149</Words>
  <Application>Microsoft Office PowerPoint</Application>
  <PresentationFormat>Widescreen</PresentationFormat>
  <Paragraphs>599</Paragraphs>
  <Slides>42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Consolas</vt:lpstr>
      <vt:lpstr>Segoe</vt:lpstr>
      <vt:lpstr>Metropolitan</vt:lpstr>
      <vt:lpstr>Verified programs and proofs in Dafny</vt:lpstr>
      <vt:lpstr>PowerPoint Presentation</vt:lpstr>
      <vt:lpstr>Some projects with verified software</vt:lpstr>
      <vt:lpstr>Software verification systems</vt:lpstr>
      <vt:lpstr>Dafny</vt:lpstr>
      <vt:lpstr>Using Dafny</vt:lpstr>
      <vt:lpstr>PowerPoint Presentation</vt:lpstr>
      <vt:lpstr>Hello world</vt:lpstr>
      <vt:lpstr>Methods and calls</vt:lpstr>
      <vt:lpstr>Precondition</vt:lpstr>
      <vt:lpstr>PowerPoint Presentation</vt:lpstr>
      <vt:lpstr>Loop invariants</vt:lpstr>
      <vt:lpstr>Computing Fib iteratively</vt:lpstr>
      <vt:lpstr>Heuristics for inventing invariants</vt:lpstr>
      <vt:lpstr>PowerPoint Presentation</vt:lpstr>
      <vt:lpstr>PowerPoint Presentation</vt:lpstr>
      <vt:lpstr>PowerPoint Presentation</vt:lpstr>
      <vt:lpstr>PowerPoint Presentation</vt:lpstr>
      <vt:lpstr>Dutch Flag</vt:lpstr>
      <vt:lpstr>PowerPoint Presentation</vt:lpstr>
      <vt:lpstr>PowerPoint Presentation</vt:lpstr>
      <vt:lpstr>Separation of concerns</vt:lpstr>
      <vt:lpstr>Verification architecture</vt:lpstr>
      <vt:lpstr>Meet the family</vt:lpstr>
      <vt:lpstr>Verification architecture</vt:lpstr>
      <vt:lpstr>PowerPoint Presentation</vt:lpstr>
      <vt:lpstr>Datatypes</vt:lpstr>
      <vt:lpstr>A lemma about Mirror</vt:lpstr>
      <vt:lpstr>An alternative proof (advanced)</vt:lpstr>
      <vt:lpstr>Universal introduction (advanced)</vt:lpstr>
      <vt:lpstr>Lab exercises to practice writing proofs</vt:lpstr>
      <vt:lpstr>A property about Fib</vt:lpstr>
      <vt:lpstr>Another property of Fib</vt:lpstr>
      <vt:lpstr>An alternative proof</vt:lpstr>
      <vt:lpstr>Two ways of iterating a function</vt:lpstr>
      <vt:lpstr>PowerPoint Presentation</vt:lpstr>
      <vt:lpstr>Multiplication by repeated addition</vt:lpstr>
      <vt:lpstr>Mult is commutative</vt:lpstr>
      <vt:lpstr>Putting it all together: Coincidence count</vt:lpstr>
      <vt:lpstr>PowerPoint Presentation</vt:lpstr>
      <vt:lpstr>PowerPoint Presentation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programs and proofs</dc:title>
  <dc:creator>Rustan Leino</dc:creator>
  <cp:keywords>Dafny</cp:keywords>
  <cp:lastModifiedBy>Rustan Leino</cp:lastModifiedBy>
  <cp:revision>192</cp:revision>
  <dcterms:created xsi:type="dcterms:W3CDTF">2012-10-16T01:13:38Z</dcterms:created>
  <dcterms:modified xsi:type="dcterms:W3CDTF">2017-05-24T23:09:09Z</dcterms:modified>
</cp:coreProperties>
</file>